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3.xml" ContentType="application/vnd.openxmlformats-officedocument.presentationml.notesSlide+xml"/>
  <Override PartName="/ppt/charts/chart6.xml" ContentType="application/vnd.openxmlformats-officedocument.drawingml.chart+xml"/>
  <Override PartName="/ppt/theme/themeOverride1.xml" ContentType="application/vnd.openxmlformats-officedocument.themeOverride+xml"/>
  <Override PartName="/ppt/charts/chart7.xml" ContentType="application/vnd.openxmlformats-officedocument.drawingml.chart+xml"/>
  <Override PartName="/ppt/theme/themeOverride2.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5" r:id="rId1"/>
    <p:sldMasterId id="2147483689" r:id="rId2"/>
  </p:sldMasterIdLst>
  <p:notesMasterIdLst>
    <p:notesMasterId r:id="rId20"/>
  </p:notesMasterIdLst>
  <p:handoutMasterIdLst>
    <p:handoutMasterId r:id="rId21"/>
  </p:handoutMasterIdLst>
  <p:sldIdLst>
    <p:sldId id="295" r:id="rId3"/>
    <p:sldId id="294" r:id="rId4"/>
    <p:sldId id="297" r:id="rId5"/>
    <p:sldId id="299" r:id="rId6"/>
    <p:sldId id="300" r:id="rId7"/>
    <p:sldId id="301" r:id="rId8"/>
    <p:sldId id="314" r:id="rId9"/>
    <p:sldId id="328" r:id="rId10"/>
    <p:sldId id="327" r:id="rId11"/>
    <p:sldId id="304" r:id="rId12"/>
    <p:sldId id="319" r:id="rId13"/>
    <p:sldId id="330" r:id="rId14"/>
    <p:sldId id="311" r:id="rId15"/>
    <p:sldId id="310" r:id="rId16"/>
    <p:sldId id="308" r:id="rId17"/>
    <p:sldId id="325" r:id="rId18"/>
    <p:sldId id="321" r:id="rId1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240">
          <p15:clr>
            <a:srgbClr val="A4A3A4"/>
          </p15:clr>
        </p15:guide>
        <p15:guide id="3"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lly Lewis" initials="KL" lastIdx="22" clrIdx="0"/>
  <p:cmAuthor id="1" name="Stephen Greene, M.D." initials="SGM" lastIdx="12" clrIdx="1"/>
  <p:cmAuthor id="2" name="Lothar Roessig" initials="LR" lastIdx="10" clrIdx="2"/>
  <p:cmAuthor id="3" name="Katharina Müller" initials="KM" lastIdx="1" clrIdx="3"/>
  <p:cmAuthor id="4" name="Mihai Gheorghiade" initials="MG" lastIdx="2"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33FF"/>
    <a:srgbClr val="003DB8"/>
    <a:srgbClr val="0047D6"/>
    <a:srgbClr val="FFFF00"/>
    <a:srgbClr val="FF0000"/>
    <a:srgbClr val="00FF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87567" autoAdjust="0"/>
  </p:normalViewPr>
  <p:slideViewPr>
    <p:cSldViewPr snapToGrid="0">
      <p:cViewPr>
        <p:scale>
          <a:sx n="60" d="100"/>
          <a:sy n="60" d="100"/>
        </p:scale>
        <p:origin x="-1422" y="-174"/>
      </p:cViewPr>
      <p:guideLst>
        <p:guide orient="horz" pos="2160"/>
        <p:guide pos="324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4" d="100"/>
          <a:sy n="64" d="100"/>
        </p:scale>
        <p:origin x="-2597"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file:///C:\Users\phrlr\Desktop\Vericiguat%20ST%2015371%20&amp;%2015829\Results\Excel\Safety%20labs%20&amp;%20Blood%20pressur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1" Type="http://schemas.openxmlformats.org/officeDocument/2006/relationships/oleObject" Target="file:///C:\Users\phrlr\Desktop\Vericiguat%20ST%2015371%20&amp;%2015829\Results%2015371\Excel\Safety%20labs%20&amp;%20Blood%20pressur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phrlr\Desktop\Vericiguat%20ST%2015371%20&amp;%2015829\Results%2015371\Excel\Safety%20labs%20&amp;%20Blood%20pressure.xlsx" TargetMode="External"/></Relationships>
</file>

<file path=ppt/charts/_rels/chart6.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1.xml"/></Relationships>
</file>

<file path=ppt/charts/_rels/chart7.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Heart Rate</a:t>
            </a:r>
          </a:p>
        </c:rich>
      </c:tx>
      <c:layout>
        <c:manualLayout>
          <c:xMode val="edge"/>
          <c:yMode val="edge"/>
          <c:x val="0.35110306300118699"/>
          <c:y val="0"/>
        </c:manualLayout>
      </c:layout>
      <c:overlay val="0"/>
    </c:title>
    <c:autoTitleDeleted val="0"/>
    <c:plotArea>
      <c:layout>
        <c:manualLayout>
          <c:layoutTarget val="inner"/>
          <c:xMode val="edge"/>
          <c:yMode val="edge"/>
          <c:x val="0.17641904262183999"/>
          <c:y val="0.131388148148148"/>
          <c:w val="0.76324903261470423"/>
          <c:h val="0.67752497126706102"/>
        </c:manualLayout>
      </c:layout>
      <c:scatterChart>
        <c:scatterStyle val="smoothMarker"/>
        <c:varyColors val="0"/>
        <c:ser>
          <c:idx val="0"/>
          <c:order val="0"/>
          <c:tx>
            <c:strRef>
              <c:f>HR!$E$6</c:f>
              <c:strCache>
                <c:ptCount val="1"/>
                <c:pt idx="0">
                  <c:v>placebo</c:v>
                </c:pt>
              </c:strCache>
            </c:strRef>
          </c:tx>
          <c:errBars>
            <c:errDir val="y"/>
            <c:errBarType val="plus"/>
            <c:errValType val="cust"/>
            <c:noEndCap val="0"/>
            <c:plus>
              <c:numRef>
                <c:f>HR!$F$8:$F$12</c:f>
                <c:numCache>
                  <c:formatCode>General</c:formatCode>
                  <c:ptCount val="5"/>
                  <c:pt idx="0">
                    <c:v>13.747</c:v>
                  </c:pt>
                  <c:pt idx="1">
                    <c:v>11.798</c:v>
                  </c:pt>
                  <c:pt idx="2">
                    <c:v>12.978999999999999</c:v>
                  </c:pt>
                  <c:pt idx="3">
                    <c:v>14.121</c:v>
                  </c:pt>
                  <c:pt idx="4">
                    <c:v>13.143000000000001</c:v>
                  </c:pt>
                </c:numCache>
              </c:numRef>
            </c:plus>
            <c:minus>
              <c:numRef>
                <c:f>HR!$F$8:$F$12</c:f>
                <c:numCache>
                  <c:formatCode>General</c:formatCode>
                  <c:ptCount val="5"/>
                  <c:pt idx="0">
                    <c:v>13.747</c:v>
                  </c:pt>
                  <c:pt idx="1">
                    <c:v>11.798</c:v>
                  </c:pt>
                  <c:pt idx="2">
                    <c:v>12.978999999999999</c:v>
                  </c:pt>
                  <c:pt idx="3">
                    <c:v>14.121</c:v>
                  </c:pt>
                  <c:pt idx="4">
                    <c:v>13.143000000000001</c:v>
                  </c:pt>
                </c:numCache>
              </c:numRef>
            </c:minus>
          </c:errBars>
          <c:errBars>
            <c:errDir val="x"/>
            <c:errBarType val="both"/>
            <c:errValType val="fixedVal"/>
            <c:noEndCap val="0"/>
            <c:val val="1"/>
          </c:errBars>
          <c:xVal>
            <c:numRef>
              <c:f>HR!$D$8:$D$12</c:f>
              <c:numCache>
                <c:formatCode>General</c:formatCode>
                <c:ptCount val="5"/>
                <c:pt idx="0">
                  <c:v>0</c:v>
                </c:pt>
                <c:pt idx="1">
                  <c:v>14</c:v>
                </c:pt>
                <c:pt idx="2">
                  <c:v>28</c:v>
                </c:pt>
                <c:pt idx="3">
                  <c:v>56</c:v>
                </c:pt>
                <c:pt idx="4">
                  <c:v>84</c:v>
                </c:pt>
              </c:numCache>
            </c:numRef>
          </c:xVal>
          <c:yVal>
            <c:numRef>
              <c:f>HR!$E$8:$E$12</c:f>
              <c:numCache>
                <c:formatCode>General</c:formatCode>
                <c:ptCount val="5"/>
                <c:pt idx="0">
                  <c:v>73.456000000000003</c:v>
                </c:pt>
                <c:pt idx="1">
                  <c:v>71.912000000000006</c:v>
                </c:pt>
                <c:pt idx="2">
                  <c:v>72.60599999999998</c:v>
                </c:pt>
                <c:pt idx="3">
                  <c:v>74.421999999999997</c:v>
                </c:pt>
                <c:pt idx="4">
                  <c:v>72.763000000000005</c:v>
                </c:pt>
              </c:numCache>
            </c:numRef>
          </c:yVal>
          <c:smooth val="1"/>
        </c:ser>
        <c:ser>
          <c:idx val="1"/>
          <c:order val="1"/>
          <c:tx>
            <c:strRef>
              <c:f>HR!$G$6</c:f>
              <c:strCache>
                <c:ptCount val="1"/>
                <c:pt idx="0">
                  <c:v>10 mg</c:v>
                </c:pt>
              </c:strCache>
            </c:strRef>
          </c:tx>
          <c:errBars>
            <c:errDir val="y"/>
            <c:errBarType val="minus"/>
            <c:errValType val="cust"/>
            <c:noEndCap val="0"/>
            <c:plus>
              <c:numRef>
                <c:f>HR!#REF!</c:f>
                <c:numCache>
                  <c:formatCode>General</c:formatCode>
                  <c:ptCount val="1"/>
                  <c:pt idx="0">
                    <c:v>1</c:v>
                  </c:pt>
                </c:numCache>
              </c:numRef>
            </c:plus>
            <c:minus>
              <c:numRef>
                <c:f>HR!$H$8:$H$12</c:f>
                <c:numCache>
                  <c:formatCode>General</c:formatCode>
                  <c:ptCount val="5"/>
                  <c:pt idx="0">
                    <c:v>11.901999999999999</c:v>
                  </c:pt>
                  <c:pt idx="1">
                    <c:v>11.813000000000001</c:v>
                  </c:pt>
                  <c:pt idx="2">
                    <c:v>12.946</c:v>
                  </c:pt>
                  <c:pt idx="3">
                    <c:v>13.17</c:v>
                  </c:pt>
                  <c:pt idx="4">
                    <c:v>10.712999999999999</c:v>
                  </c:pt>
                </c:numCache>
              </c:numRef>
            </c:minus>
          </c:errBars>
          <c:errBars>
            <c:errDir val="x"/>
            <c:errBarType val="both"/>
            <c:errValType val="fixedVal"/>
            <c:noEndCap val="0"/>
            <c:val val="1"/>
          </c:errBars>
          <c:xVal>
            <c:numRef>
              <c:f>HR!$D$8:$D$12</c:f>
              <c:numCache>
                <c:formatCode>General</c:formatCode>
                <c:ptCount val="5"/>
                <c:pt idx="0">
                  <c:v>0</c:v>
                </c:pt>
                <c:pt idx="1">
                  <c:v>14</c:v>
                </c:pt>
                <c:pt idx="2">
                  <c:v>28</c:v>
                </c:pt>
                <c:pt idx="3">
                  <c:v>56</c:v>
                </c:pt>
                <c:pt idx="4">
                  <c:v>84</c:v>
                </c:pt>
              </c:numCache>
            </c:numRef>
          </c:xVal>
          <c:yVal>
            <c:numRef>
              <c:f>HR!$G$8:$G$12</c:f>
              <c:numCache>
                <c:formatCode>General</c:formatCode>
                <c:ptCount val="5"/>
                <c:pt idx="0">
                  <c:v>69.684999999999974</c:v>
                </c:pt>
                <c:pt idx="1">
                  <c:v>71.228999999999999</c:v>
                </c:pt>
                <c:pt idx="2">
                  <c:v>71.125999999999991</c:v>
                </c:pt>
                <c:pt idx="3">
                  <c:v>72.721999999999994</c:v>
                </c:pt>
                <c:pt idx="4">
                  <c:v>71.054000000000002</c:v>
                </c:pt>
              </c:numCache>
            </c:numRef>
          </c:yVal>
          <c:smooth val="1"/>
        </c:ser>
        <c:dLbls>
          <c:showLegendKey val="0"/>
          <c:showVal val="0"/>
          <c:showCatName val="0"/>
          <c:showSerName val="0"/>
          <c:showPercent val="0"/>
          <c:showBubbleSize val="0"/>
        </c:dLbls>
        <c:axId val="185010432"/>
        <c:axId val="185190272"/>
      </c:scatterChart>
      <c:valAx>
        <c:axId val="185010432"/>
        <c:scaling>
          <c:orientation val="minMax"/>
          <c:max val="90"/>
          <c:min val="0"/>
        </c:scaling>
        <c:delete val="0"/>
        <c:axPos val="b"/>
        <c:title>
          <c:tx>
            <c:rich>
              <a:bodyPr/>
              <a:lstStyle/>
              <a:p>
                <a:pPr>
                  <a:defRPr/>
                </a:pPr>
                <a:r>
                  <a:rPr lang="en-US"/>
                  <a:t>Day</a:t>
                </a:r>
              </a:p>
            </c:rich>
          </c:tx>
          <c:layout/>
          <c:overlay val="0"/>
        </c:title>
        <c:numFmt formatCode="General" sourceLinked="1"/>
        <c:majorTickMark val="out"/>
        <c:minorTickMark val="none"/>
        <c:tickLblPos val="nextTo"/>
        <c:crossAx val="185190272"/>
        <c:crosses val="autoZero"/>
        <c:crossBetween val="midCat"/>
        <c:majorUnit val="28"/>
      </c:valAx>
      <c:valAx>
        <c:axId val="185190272"/>
        <c:scaling>
          <c:orientation val="minMax"/>
          <c:max val="90"/>
          <c:min val="55"/>
        </c:scaling>
        <c:delete val="0"/>
        <c:axPos val="l"/>
        <c:majorGridlines/>
        <c:title>
          <c:tx>
            <c:rich>
              <a:bodyPr/>
              <a:lstStyle/>
              <a:p>
                <a:pPr>
                  <a:defRPr b="1"/>
                </a:pPr>
                <a:r>
                  <a:rPr lang="en-US" b="1"/>
                  <a:t>HR (bpm)</a:t>
                </a:r>
              </a:p>
            </c:rich>
          </c:tx>
          <c:layout>
            <c:manualLayout>
              <c:xMode val="edge"/>
              <c:yMode val="edge"/>
              <c:x val="1.7668601437258161E-3"/>
              <c:y val="0.3008655753968254"/>
            </c:manualLayout>
          </c:layout>
          <c:overlay val="0"/>
        </c:title>
        <c:numFmt formatCode="General" sourceLinked="1"/>
        <c:majorTickMark val="out"/>
        <c:minorTickMark val="none"/>
        <c:tickLblPos val="nextTo"/>
        <c:crossAx val="185010432"/>
        <c:crosses val="autoZero"/>
        <c:crossBetween val="midCat"/>
        <c:majorUnit val="5"/>
      </c:valAx>
    </c:plotArea>
    <c:plotVisOnly val="1"/>
    <c:dispBlanksAs val="gap"/>
    <c:showDLblsOverMax val="0"/>
  </c:chart>
  <c:spPr>
    <a:solidFill>
      <a:schemeClr val="bg1"/>
    </a:solidFill>
    <a:ln>
      <a:solidFill>
        <a:schemeClr val="tx1"/>
      </a:solidFill>
    </a:ln>
  </c:spPr>
  <c:txPr>
    <a:bodyPr/>
    <a:lstStyle/>
    <a:p>
      <a:pPr>
        <a:defRPr sz="1100" b="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Diastolic Blood Pressure</a:t>
            </a:r>
          </a:p>
        </c:rich>
      </c:tx>
      <c:layout>
        <c:manualLayout>
          <c:xMode val="edge"/>
          <c:yMode val="edge"/>
          <c:x val="0.2459953632159064"/>
          <c:y val="2.5615079365079365E-3"/>
        </c:manualLayout>
      </c:layout>
      <c:overlay val="0"/>
    </c:title>
    <c:autoTitleDeleted val="0"/>
    <c:plotArea>
      <c:layout>
        <c:manualLayout>
          <c:layoutTarget val="inner"/>
          <c:xMode val="edge"/>
          <c:yMode val="edge"/>
          <c:x val="0.205736885085847"/>
          <c:y val="0.13415037037037"/>
          <c:w val="0.73640414772418294"/>
          <c:h val="0.67220481481481498"/>
        </c:manualLayout>
      </c:layout>
      <c:scatterChart>
        <c:scatterStyle val="smoothMarker"/>
        <c:varyColors val="0"/>
        <c:ser>
          <c:idx val="0"/>
          <c:order val="0"/>
          <c:tx>
            <c:strRef>
              <c:f>DBP!$E$6</c:f>
              <c:strCache>
                <c:ptCount val="1"/>
                <c:pt idx="0">
                  <c:v>placebo</c:v>
                </c:pt>
              </c:strCache>
            </c:strRef>
          </c:tx>
          <c:errBars>
            <c:errDir val="y"/>
            <c:errBarType val="minus"/>
            <c:errValType val="cust"/>
            <c:noEndCap val="0"/>
            <c:plus>
              <c:numRef>
                <c:f>DBP!$F$8:$F$12</c:f>
                <c:numCache>
                  <c:formatCode>General</c:formatCode>
                  <c:ptCount val="5"/>
                  <c:pt idx="0">
                    <c:v>10.234</c:v>
                  </c:pt>
                  <c:pt idx="1">
                    <c:v>10.548999999999999</c:v>
                  </c:pt>
                  <c:pt idx="2">
                    <c:v>12.779</c:v>
                  </c:pt>
                  <c:pt idx="3">
                    <c:v>10.544</c:v>
                  </c:pt>
                  <c:pt idx="4">
                    <c:v>10.852</c:v>
                  </c:pt>
                </c:numCache>
              </c:numRef>
            </c:plus>
            <c:minus>
              <c:numRef>
                <c:f>DBP!$F$8:$F$12</c:f>
                <c:numCache>
                  <c:formatCode>General</c:formatCode>
                  <c:ptCount val="5"/>
                  <c:pt idx="0">
                    <c:v>10.234</c:v>
                  </c:pt>
                  <c:pt idx="1">
                    <c:v>10.548999999999999</c:v>
                  </c:pt>
                  <c:pt idx="2">
                    <c:v>12.779</c:v>
                  </c:pt>
                  <c:pt idx="3">
                    <c:v>10.544</c:v>
                  </c:pt>
                  <c:pt idx="4">
                    <c:v>10.852</c:v>
                  </c:pt>
                </c:numCache>
              </c:numRef>
            </c:minus>
          </c:errBars>
          <c:errBars>
            <c:errDir val="x"/>
            <c:errBarType val="both"/>
            <c:errValType val="fixedVal"/>
            <c:noEndCap val="0"/>
            <c:val val="1"/>
          </c:errBars>
          <c:xVal>
            <c:numRef>
              <c:f>DBP!$D$8:$D$12</c:f>
              <c:numCache>
                <c:formatCode>General</c:formatCode>
                <c:ptCount val="5"/>
                <c:pt idx="0">
                  <c:v>0</c:v>
                </c:pt>
                <c:pt idx="1">
                  <c:v>14</c:v>
                </c:pt>
                <c:pt idx="2">
                  <c:v>28</c:v>
                </c:pt>
                <c:pt idx="3">
                  <c:v>56</c:v>
                </c:pt>
                <c:pt idx="4">
                  <c:v>84</c:v>
                </c:pt>
              </c:numCache>
            </c:numRef>
          </c:xVal>
          <c:yVal>
            <c:numRef>
              <c:f>DBP!$E$8:$E$12</c:f>
              <c:numCache>
                <c:formatCode>General</c:formatCode>
                <c:ptCount val="5"/>
                <c:pt idx="0">
                  <c:v>75.167000000000002</c:v>
                </c:pt>
                <c:pt idx="1">
                  <c:v>73.111000000000004</c:v>
                </c:pt>
                <c:pt idx="2">
                  <c:v>72.313000000000002</c:v>
                </c:pt>
                <c:pt idx="3">
                  <c:v>73.702000000000012</c:v>
                </c:pt>
                <c:pt idx="4">
                  <c:v>72.018000000000001</c:v>
                </c:pt>
              </c:numCache>
            </c:numRef>
          </c:yVal>
          <c:smooth val="1"/>
        </c:ser>
        <c:ser>
          <c:idx val="1"/>
          <c:order val="1"/>
          <c:tx>
            <c:strRef>
              <c:f>DBP!$G$6</c:f>
              <c:strCache>
                <c:ptCount val="1"/>
                <c:pt idx="0">
                  <c:v>10 mg</c:v>
                </c:pt>
              </c:strCache>
            </c:strRef>
          </c:tx>
          <c:errBars>
            <c:errDir val="y"/>
            <c:errBarType val="plus"/>
            <c:errValType val="cust"/>
            <c:noEndCap val="0"/>
            <c:plus>
              <c:numRef>
                <c:f>DBP!$H$8:$H$12</c:f>
                <c:numCache>
                  <c:formatCode>General</c:formatCode>
                  <c:ptCount val="5"/>
                  <c:pt idx="0">
                    <c:v>11.701000000000001</c:v>
                  </c:pt>
                  <c:pt idx="1">
                    <c:v>12.794</c:v>
                  </c:pt>
                  <c:pt idx="2">
                    <c:v>13.96</c:v>
                  </c:pt>
                  <c:pt idx="3">
                    <c:v>12.929</c:v>
                  </c:pt>
                  <c:pt idx="4">
                    <c:v>13.273</c:v>
                  </c:pt>
                </c:numCache>
              </c:numRef>
            </c:plus>
            <c:minus>
              <c:numLit>
                <c:formatCode>General</c:formatCode>
                <c:ptCount val="1"/>
                <c:pt idx="0">
                  <c:v>1</c:v>
                </c:pt>
              </c:numLit>
            </c:minus>
          </c:errBars>
          <c:errBars>
            <c:errDir val="x"/>
            <c:errBarType val="both"/>
            <c:errValType val="fixedVal"/>
            <c:noEndCap val="0"/>
            <c:val val="1"/>
          </c:errBars>
          <c:xVal>
            <c:numRef>
              <c:f>DBP!$D$8:$D$12</c:f>
              <c:numCache>
                <c:formatCode>General</c:formatCode>
                <c:ptCount val="5"/>
                <c:pt idx="0">
                  <c:v>0</c:v>
                </c:pt>
                <c:pt idx="1">
                  <c:v>14</c:v>
                </c:pt>
                <c:pt idx="2">
                  <c:v>28</c:v>
                </c:pt>
                <c:pt idx="3">
                  <c:v>56</c:v>
                </c:pt>
                <c:pt idx="4">
                  <c:v>84</c:v>
                </c:pt>
              </c:numCache>
            </c:numRef>
          </c:xVal>
          <c:yVal>
            <c:numRef>
              <c:f>DBP!$G$8:$G$12</c:f>
              <c:numCache>
                <c:formatCode>General</c:formatCode>
                <c:ptCount val="5"/>
                <c:pt idx="0">
                  <c:v>75.762</c:v>
                </c:pt>
                <c:pt idx="1">
                  <c:v>73.19</c:v>
                </c:pt>
                <c:pt idx="2">
                  <c:v>73</c:v>
                </c:pt>
                <c:pt idx="3">
                  <c:v>73.354999999999976</c:v>
                </c:pt>
                <c:pt idx="4">
                  <c:v>72.617000000000004</c:v>
                </c:pt>
              </c:numCache>
            </c:numRef>
          </c:yVal>
          <c:smooth val="1"/>
        </c:ser>
        <c:dLbls>
          <c:showLegendKey val="0"/>
          <c:showVal val="0"/>
          <c:showCatName val="0"/>
          <c:showSerName val="0"/>
          <c:showPercent val="0"/>
          <c:showBubbleSize val="0"/>
        </c:dLbls>
        <c:axId val="186619392"/>
        <c:axId val="186937344"/>
      </c:scatterChart>
      <c:valAx>
        <c:axId val="186619392"/>
        <c:scaling>
          <c:orientation val="minMax"/>
          <c:max val="90"/>
          <c:min val="0"/>
        </c:scaling>
        <c:delete val="0"/>
        <c:axPos val="b"/>
        <c:title>
          <c:tx>
            <c:rich>
              <a:bodyPr/>
              <a:lstStyle/>
              <a:p>
                <a:pPr>
                  <a:defRPr/>
                </a:pPr>
                <a:r>
                  <a:rPr lang="en-US"/>
                  <a:t>Day</a:t>
                </a:r>
              </a:p>
            </c:rich>
          </c:tx>
          <c:layout>
            <c:manualLayout>
              <c:xMode val="edge"/>
              <c:yMode val="edge"/>
              <c:x val="0.50759990078356698"/>
              <c:y val="0.89153389476515299"/>
            </c:manualLayout>
          </c:layout>
          <c:overlay val="0"/>
        </c:title>
        <c:numFmt formatCode="General" sourceLinked="1"/>
        <c:majorTickMark val="out"/>
        <c:minorTickMark val="none"/>
        <c:tickLblPos val="nextTo"/>
        <c:crossAx val="186937344"/>
        <c:crosses val="autoZero"/>
        <c:crossBetween val="midCat"/>
        <c:majorUnit val="28"/>
      </c:valAx>
      <c:valAx>
        <c:axId val="186937344"/>
        <c:scaling>
          <c:orientation val="minMax"/>
          <c:max val="90"/>
          <c:min val="55"/>
        </c:scaling>
        <c:delete val="0"/>
        <c:axPos val="l"/>
        <c:majorGridlines/>
        <c:title>
          <c:tx>
            <c:rich>
              <a:bodyPr/>
              <a:lstStyle/>
              <a:p>
                <a:pPr>
                  <a:defRPr b="1"/>
                </a:pPr>
                <a:r>
                  <a:rPr lang="en-US" b="1"/>
                  <a:t>DBP (mmHg)</a:t>
                </a:r>
              </a:p>
            </c:rich>
          </c:tx>
          <c:layout>
            <c:manualLayout>
              <c:xMode val="edge"/>
              <c:yMode val="edge"/>
              <c:x val="0"/>
              <c:y val="0.25176438492063491"/>
            </c:manualLayout>
          </c:layout>
          <c:overlay val="0"/>
        </c:title>
        <c:numFmt formatCode="General" sourceLinked="1"/>
        <c:majorTickMark val="out"/>
        <c:minorTickMark val="none"/>
        <c:tickLblPos val="nextTo"/>
        <c:crossAx val="186619392"/>
        <c:crossesAt val="0"/>
        <c:crossBetween val="midCat"/>
        <c:majorUnit val="5"/>
      </c:valAx>
    </c:plotArea>
    <c:plotVisOnly val="1"/>
    <c:dispBlanksAs val="gap"/>
    <c:showDLblsOverMax val="0"/>
  </c:chart>
  <c:spPr>
    <a:solidFill>
      <a:schemeClr val="bg1"/>
    </a:solidFill>
    <a:ln>
      <a:solidFill>
        <a:schemeClr val="tx1"/>
      </a:solidFill>
    </a:ln>
  </c:spPr>
  <c:txPr>
    <a:bodyPr/>
    <a:lstStyle/>
    <a:p>
      <a:pPr>
        <a:defRPr sz="1100" b="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Systolic Blood Pressure</a:t>
            </a:r>
          </a:p>
        </c:rich>
      </c:tx>
      <c:layout>
        <c:manualLayout>
          <c:xMode val="edge"/>
          <c:yMode val="edge"/>
          <c:x val="0.25894703653075068"/>
          <c:y val="0"/>
        </c:manualLayout>
      </c:layout>
      <c:overlay val="0"/>
    </c:title>
    <c:autoTitleDeleted val="0"/>
    <c:plotArea>
      <c:layout>
        <c:manualLayout>
          <c:layoutTarget val="inner"/>
          <c:xMode val="edge"/>
          <c:yMode val="edge"/>
          <c:x val="0.227512626262626"/>
          <c:y val="0.13389481481481499"/>
          <c:w val="0.72484646464646496"/>
          <c:h val="0.66407296296296303"/>
        </c:manualLayout>
      </c:layout>
      <c:scatterChart>
        <c:scatterStyle val="smoothMarker"/>
        <c:varyColors val="0"/>
        <c:ser>
          <c:idx val="0"/>
          <c:order val="0"/>
          <c:tx>
            <c:strRef>
              <c:f>SBP!$E$6</c:f>
              <c:strCache>
                <c:ptCount val="1"/>
                <c:pt idx="0">
                  <c:v>placebo</c:v>
                </c:pt>
              </c:strCache>
            </c:strRef>
          </c:tx>
          <c:errBars>
            <c:errDir val="y"/>
            <c:errBarType val="minus"/>
            <c:errValType val="cust"/>
            <c:noEndCap val="0"/>
            <c:plus>
              <c:numRef>
                <c:f>SBP!$F$8:$F$12</c:f>
                <c:numCache>
                  <c:formatCode>General</c:formatCode>
                  <c:ptCount val="5"/>
                  <c:pt idx="0">
                    <c:v>14.279</c:v>
                  </c:pt>
                  <c:pt idx="1">
                    <c:v>17.565000000000001</c:v>
                  </c:pt>
                  <c:pt idx="2">
                    <c:v>17.855</c:v>
                  </c:pt>
                  <c:pt idx="3">
                    <c:v>16.405000000000001</c:v>
                  </c:pt>
                  <c:pt idx="4">
                    <c:v>15.755000000000001</c:v>
                  </c:pt>
                </c:numCache>
              </c:numRef>
            </c:plus>
            <c:minus>
              <c:numRef>
                <c:f>SBP!$F$8:$F$12</c:f>
                <c:numCache>
                  <c:formatCode>General</c:formatCode>
                  <c:ptCount val="5"/>
                  <c:pt idx="0">
                    <c:v>14.279</c:v>
                  </c:pt>
                  <c:pt idx="1">
                    <c:v>17.565000000000001</c:v>
                  </c:pt>
                  <c:pt idx="2">
                    <c:v>17.855</c:v>
                  </c:pt>
                  <c:pt idx="3">
                    <c:v>16.405000000000001</c:v>
                  </c:pt>
                  <c:pt idx="4">
                    <c:v>15.755000000000001</c:v>
                  </c:pt>
                </c:numCache>
              </c:numRef>
            </c:minus>
          </c:errBars>
          <c:errBars>
            <c:errDir val="x"/>
            <c:errBarType val="both"/>
            <c:errValType val="fixedVal"/>
            <c:noEndCap val="0"/>
            <c:val val="1"/>
          </c:errBars>
          <c:xVal>
            <c:numRef>
              <c:f>SBP!$D$8:$D$12</c:f>
              <c:numCache>
                <c:formatCode>General</c:formatCode>
                <c:ptCount val="5"/>
                <c:pt idx="0">
                  <c:v>0</c:v>
                </c:pt>
                <c:pt idx="1">
                  <c:v>14</c:v>
                </c:pt>
                <c:pt idx="2">
                  <c:v>28</c:v>
                </c:pt>
                <c:pt idx="3">
                  <c:v>56</c:v>
                </c:pt>
                <c:pt idx="4">
                  <c:v>84</c:v>
                </c:pt>
              </c:numCache>
            </c:numRef>
          </c:xVal>
          <c:yVal>
            <c:numRef>
              <c:f>SBP!$E$8:$E$12</c:f>
              <c:numCache>
                <c:formatCode>General</c:formatCode>
                <c:ptCount val="5"/>
                <c:pt idx="0">
                  <c:v>123.87</c:v>
                </c:pt>
                <c:pt idx="1">
                  <c:v>120.19199999999999</c:v>
                </c:pt>
                <c:pt idx="2">
                  <c:v>119.512</c:v>
                </c:pt>
                <c:pt idx="3">
                  <c:v>118.92</c:v>
                </c:pt>
                <c:pt idx="4">
                  <c:v>118.986</c:v>
                </c:pt>
              </c:numCache>
            </c:numRef>
          </c:yVal>
          <c:smooth val="1"/>
        </c:ser>
        <c:ser>
          <c:idx val="1"/>
          <c:order val="1"/>
          <c:tx>
            <c:strRef>
              <c:f>SBP!$G$6</c:f>
              <c:strCache>
                <c:ptCount val="1"/>
                <c:pt idx="0">
                  <c:v>10 mg</c:v>
                </c:pt>
              </c:strCache>
            </c:strRef>
          </c:tx>
          <c:errBars>
            <c:errDir val="y"/>
            <c:errBarType val="plus"/>
            <c:errValType val="cust"/>
            <c:noEndCap val="0"/>
            <c:plus>
              <c:numRef>
                <c:f>SBP!$H$8:$H$12</c:f>
                <c:numCache>
                  <c:formatCode>General</c:formatCode>
                  <c:ptCount val="5"/>
                  <c:pt idx="0">
                    <c:v>14.571999999999999</c:v>
                  </c:pt>
                  <c:pt idx="1">
                    <c:v>18.129000000000001</c:v>
                  </c:pt>
                  <c:pt idx="2">
                    <c:v>20.088000000000001</c:v>
                  </c:pt>
                  <c:pt idx="3">
                    <c:v>18.986999999999991</c:v>
                  </c:pt>
                  <c:pt idx="4">
                    <c:v>19.684000000000001</c:v>
                  </c:pt>
                </c:numCache>
              </c:numRef>
            </c:plus>
            <c:minus>
              <c:numLit>
                <c:formatCode>General</c:formatCode>
                <c:ptCount val="1"/>
                <c:pt idx="0">
                  <c:v>1</c:v>
                </c:pt>
              </c:numLit>
            </c:minus>
          </c:errBars>
          <c:errBars>
            <c:errDir val="x"/>
            <c:errBarType val="both"/>
            <c:errValType val="fixedVal"/>
            <c:noEndCap val="0"/>
            <c:val val="1"/>
          </c:errBars>
          <c:xVal>
            <c:numRef>
              <c:f>SBP!$D$8:$D$12</c:f>
              <c:numCache>
                <c:formatCode>General</c:formatCode>
                <c:ptCount val="5"/>
                <c:pt idx="0">
                  <c:v>0</c:v>
                </c:pt>
                <c:pt idx="1">
                  <c:v>14</c:v>
                </c:pt>
                <c:pt idx="2">
                  <c:v>28</c:v>
                </c:pt>
                <c:pt idx="3">
                  <c:v>56</c:v>
                </c:pt>
                <c:pt idx="4">
                  <c:v>84</c:v>
                </c:pt>
              </c:numCache>
            </c:numRef>
          </c:xVal>
          <c:yVal>
            <c:numRef>
              <c:f>SBP!$G$8:$G$12</c:f>
              <c:numCache>
                <c:formatCode>General</c:formatCode>
                <c:ptCount val="5"/>
                <c:pt idx="0">
                  <c:v>128.381</c:v>
                </c:pt>
                <c:pt idx="1">
                  <c:v>123.155</c:v>
                </c:pt>
                <c:pt idx="2">
                  <c:v>124.03700000000001</c:v>
                </c:pt>
                <c:pt idx="3">
                  <c:v>125.59399999999999</c:v>
                </c:pt>
                <c:pt idx="4">
                  <c:v>122.75700000000001</c:v>
                </c:pt>
              </c:numCache>
            </c:numRef>
          </c:yVal>
          <c:smooth val="1"/>
        </c:ser>
        <c:dLbls>
          <c:showLegendKey val="0"/>
          <c:showVal val="0"/>
          <c:showCatName val="0"/>
          <c:showSerName val="0"/>
          <c:showPercent val="0"/>
          <c:showBubbleSize val="0"/>
        </c:dLbls>
        <c:axId val="187842560"/>
        <c:axId val="187924864"/>
      </c:scatterChart>
      <c:valAx>
        <c:axId val="187842560"/>
        <c:scaling>
          <c:orientation val="minMax"/>
          <c:max val="90"/>
          <c:min val="0"/>
        </c:scaling>
        <c:delete val="0"/>
        <c:axPos val="b"/>
        <c:title>
          <c:tx>
            <c:rich>
              <a:bodyPr/>
              <a:lstStyle/>
              <a:p>
                <a:pPr>
                  <a:defRPr/>
                </a:pPr>
                <a:r>
                  <a:rPr lang="en-US"/>
                  <a:t>Day</a:t>
                </a:r>
              </a:p>
            </c:rich>
          </c:tx>
          <c:layout>
            <c:manualLayout>
              <c:xMode val="edge"/>
              <c:yMode val="edge"/>
              <c:x val="0.53525315449288202"/>
              <c:y val="0.89153389476515299"/>
            </c:manualLayout>
          </c:layout>
          <c:overlay val="0"/>
        </c:title>
        <c:numFmt formatCode="General" sourceLinked="1"/>
        <c:majorTickMark val="out"/>
        <c:minorTickMark val="none"/>
        <c:tickLblPos val="nextTo"/>
        <c:crossAx val="187924864"/>
        <c:crosses val="autoZero"/>
        <c:crossBetween val="midCat"/>
        <c:majorUnit val="28"/>
      </c:valAx>
      <c:valAx>
        <c:axId val="187924864"/>
        <c:scaling>
          <c:orientation val="minMax"/>
          <c:max val="150"/>
          <c:min val="100"/>
        </c:scaling>
        <c:delete val="0"/>
        <c:axPos val="l"/>
        <c:majorGridlines/>
        <c:title>
          <c:tx>
            <c:rich>
              <a:bodyPr/>
              <a:lstStyle/>
              <a:p>
                <a:pPr>
                  <a:defRPr b="1"/>
                </a:pPr>
                <a:r>
                  <a:rPr lang="en-US" b="1"/>
                  <a:t>SBP (mmHg)</a:t>
                </a:r>
              </a:p>
            </c:rich>
          </c:tx>
          <c:layout>
            <c:manualLayout>
              <c:xMode val="edge"/>
              <c:yMode val="edge"/>
              <c:x val="0"/>
              <c:y val="0.24514384920634921"/>
            </c:manualLayout>
          </c:layout>
          <c:overlay val="0"/>
        </c:title>
        <c:numFmt formatCode="General" sourceLinked="1"/>
        <c:majorTickMark val="out"/>
        <c:minorTickMark val="none"/>
        <c:tickLblPos val="nextTo"/>
        <c:crossAx val="187842560"/>
        <c:crosses val="autoZero"/>
        <c:crossBetween val="midCat"/>
        <c:majorUnit val="10"/>
      </c:valAx>
    </c:plotArea>
    <c:plotVisOnly val="1"/>
    <c:dispBlanksAs val="gap"/>
    <c:showDLblsOverMax val="0"/>
  </c:chart>
  <c:spPr>
    <a:solidFill>
      <a:schemeClr val="bg1"/>
    </a:solidFill>
    <a:ln>
      <a:solidFill>
        <a:schemeClr val="tx1"/>
      </a:solidFill>
    </a:ln>
  </c:spPr>
  <c:txPr>
    <a:bodyPr/>
    <a:lstStyle/>
    <a:p>
      <a:pPr>
        <a:defRPr sz="1100" b="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b="0"/>
            </a:pPr>
            <a:r>
              <a:rPr lang="en-US" sz="1320" b="0" i="0" u="none" strike="noStrike" baseline="0" smtClean="0">
                <a:effectLst/>
              </a:rPr>
              <a:t>High-sensitivity troponin </a:t>
            </a:r>
            <a:endParaRPr lang="en-US" b="0"/>
          </a:p>
        </c:rich>
      </c:tx>
      <c:layout>
        <c:manualLayout>
          <c:xMode val="edge"/>
          <c:yMode val="edge"/>
          <c:x val="0.21641664188720386"/>
          <c:y val="0"/>
        </c:manualLayout>
      </c:layout>
      <c:overlay val="0"/>
    </c:title>
    <c:autoTitleDeleted val="0"/>
    <c:plotArea>
      <c:layout>
        <c:manualLayout>
          <c:layoutTarget val="inner"/>
          <c:xMode val="edge"/>
          <c:yMode val="edge"/>
          <c:x val="0.18520319159480622"/>
          <c:y val="0.15703323412698417"/>
          <c:w val="0.53230672019030623"/>
          <c:h val="0.683859623015873"/>
        </c:manualLayout>
      </c:layout>
      <c:scatterChart>
        <c:scatterStyle val="smoothMarker"/>
        <c:varyColors val="0"/>
        <c:ser>
          <c:idx val="0"/>
          <c:order val="0"/>
          <c:tx>
            <c:v>Placebo</c:v>
          </c:tx>
          <c:errBars>
            <c:errDir val="y"/>
            <c:errBarType val="minus"/>
            <c:errValType val="cust"/>
            <c:noEndCap val="0"/>
            <c:plus>
              <c:numLit>
                <c:formatCode>General</c:formatCode>
                <c:ptCount val="1"/>
                <c:pt idx="0">
                  <c:v>1</c:v>
                </c:pt>
              </c:numLit>
            </c:plus>
            <c:minus>
              <c:numRef>
                <c:f>troponin!$D$3:$D$7</c:f>
                <c:numCache>
                  <c:formatCode>General</c:formatCode>
                  <c:ptCount val="5"/>
                  <c:pt idx="0">
                    <c:v>2.4799999999999999E-2</c:v>
                  </c:pt>
                  <c:pt idx="1">
                    <c:v>2.3800000000000002E-2</c:v>
                  </c:pt>
                  <c:pt idx="2">
                    <c:v>2.1299999999999999E-2</c:v>
                  </c:pt>
                  <c:pt idx="3">
                    <c:v>2.69E-2</c:v>
                  </c:pt>
                  <c:pt idx="4">
                    <c:v>2.5999999999999999E-2</c:v>
                  </c:pt>
                </c:numCache>
              </c:numRef>
            </c:minus>
          </c:errBars>
          <c:errBars>
            <c:errDir val="x"/>
            <c:errBarType val="both"/>
            <c:errValType val="fixedVal"/>
            <c:noEndCap val="0"/>
            <c:val val="1"/>
          </c:errBars>
          <c:xVal>
            <c:numRef>
              <c:f>troponin!$B$3:$B$7</c:f>
              <c:numCache>
                <c:formatCode>General</c:formatCode>
                <c:ptCount val="5"/>
                <c:pt idx="0">
                  <c:v>0</c:v>
                </c:pt>
                <c:pt idx="1">
                  <c:v>14</c:v>
                </c:pt>
                <c:pt idx="2">
                  <c:v>28</c:v>
                </c:pt>
                <c:pt idx="3">
                  <c:v>56</c:v>
                </c:pt>
                <c:pt idx="4">
                  <c:v>84</c:v>
                </c:pt>
              </c:numCache>
            </c:numRef>
          </c:xVal>
          <c:yVal>
            <c:numRef>
              <c:f>troponin!$C$3:$C$7</c:f>
              <c:numCache>
                <c:formatCode>General</c:formatCode>
                <c:ptCount val="5"/>
                <c:pt idx="0">
                  <c:v>3.2099999999999997E-2</c:v>
                </c:pt>
                <c:pt idx="1">
                  <c:v>3.1399999999999997E-2</c:v>
                </c:pt>
                <c:pt idx="2">
                  <c:v>2.8799999999999999E-2</c:v>
                </c:pt>
                <c:pt idx="3">
                  <c:v>3.1300000000000001E-2</c:v>
                </c:pt>
                <c:pt idx="4">
                  <c:v>2.81E-2</c:v>
                </c:pt>
              </c:numCache>
            </c:numRef>
          </c:yVal>
          <c:smooth val="1"/>
        </c:ser>
        <c:ser>
          <c:idx val="1"/>
          <c:order val="1"/>
          <c:tx>
            <c:v>10 mg</c:v>
          </c:tx>
          <c:errBars>
            <c:errDir val="y"/>
            <c:errBarType val="plus"/>
            <c:errValType val="cust"/>
            <c:noEndCap val="0"/>
            <c:plus>
              <c:numRef>
                <c:f>troponin!$F$3:$F$7</c:f>
                <c:numCache>
                  <c:formatCode>General</c:formatCode>
                  <c:ptCount val="5"/>
                  <c:pt idx="0">
                    <c:v>3.8899999999999997E-2</c:v>
                  </c:pt>
                  <c:pt idx="1">
                    <c:v>4.1300000000000003E-2</c:v>
                  </c:pt>
                  <c:pt idx="2">
                    <c:v>2.86E-2</c:v>
                  </c:pt>
                  <c:pt idx="3">
                    <c:v>2.3300000000000001E-2</c:v>
                  </c:pt>
                  <c:pt idx="4">
                    <c:v>2.3699999999999999E-2</c:v>
                  </c:pt>
                </c:numCache>
              </c:numRef>
            </c:plus>
            <c:minus>
              <c:numLit>
                <c:formatCode>General</c:formatCode>
                <c:ptCount val="1"/>
                <c:pt idx="0">
                  <c:v>1</c:v>
                </c:pt>
              </c:numLit>
            </c:minus>
          </c:errBars>
          <c:errBars>
            <c:errDir val="x"/>
            <c:errBarType val="both"/>
            <c:errValType val="fixedVal"/>
            <c:noEndCap val="0"/>
            <c:val val="1"/>
          </c:errBars>
          <c:xVal>
            <c:numRef>
              <c:f>troponin!$B$3:$B$7</c:f>
              <c:numCache>
                <c:formatCode>General</c:formatCode>
                <c:ptCount val="5"/>
                <c:pt idx="0">
                  <c:v>0</c:v>
                </c:pt>
                <c:pt idx="1">
                  <c:v>14</c:v>
                </c:pt>
                <c:pt idx="2">
                  <c:v>28</c:v>
                </c:pt>
                <c:pt idx="3">
                  <c:v>56</c:v>
                </c:pt>
                <c:pt idx="4">
                  <c:v>84</c:v>
                </c:pt>
              </c:numCache>
            </c:numRef>
          </c:xVal>
          <c:yVal>
            <c:numRef>
              <c:f>troponin!$E$3:$E$7</c:f>
              <c:numCache>
                <c:formatCode>General</c:formatCode>
                <c:ptCount val="5"/>
                <c:pt idx="0">
                  <c:v>4.0300000000000002E-2</c:v>
                </c:pt>
                <c:pt idx="1">
                  <c:v>3.8399999999999997E-2</c:v>
                </c:pt>
                <c:pt idx="2">
                  <c:v>3.1E-2</c:v>
                </c:pt>
                <c:pt idx="3">
                  <c:v>3.0099999999999998E-2</c:v>
                </c:pt>
                <c:pt idx="4">
                  <c:v>2.8899999999999999E-2</c:v>
                </c:pt>
              </c:numCache>
            </c:numRef>
          </c:yVal>
          <c:smooth val="1"/>
        </c:ser>
        <c:dLbls>
          <c:showLegendKey val="0"/>
          <c:showVal val="0"/>
          <c:showCatName val="0"/>
          <c:showSerName val="0"/>
          <c:showPercent val="0"/>
          <c:showBubbleSize val="0"/>
        </c:dLbls>
        <c:axId val="188569088"/>
        <c:axId val="188933248"/>
      </c:scatterChart>
      <c:valAx>
        <c:axId val="188569088"/>
        <c:scaling>
          <c:orientation val="minMax"/>
          <c:max val="90"/>
          <c:min val="0"/>
        </c:scaling>
        <c:delete val="0"/>
        <c:axPos val="b"/>
        <c:title>
          <c:tx>
            <c:rich>
              <a:bodyPr/>
              <a:lstStyle/>
              <a:p>
                <a:pPr>
                  <a:defRPr/>
                </a:pPr>
                <a:r>
                  <a:rPr lang="en-US"/>
                  <a:t>Day</a:t>
                </a:r>
              </a:p>
            </c:rich>
          </c:tx>
          <c:layout>
            <c:manualLayout>
              <c:xMode val="edge"/>
              <c:yMode val="edge"/>
              <c:x val="0.40497769848349685"/>
              <c:y val="0.89986755952380948"/>
            </c:manualLayout>
          </c:layout>
          <c:overlay val="0"/>
        </c:title>
        <c:numFmt formatCode="General" sourceLinked="1"/>
        <c:majorTickMark val="out"/>
        <c:minorTickMark val="none"/>
        <c:tickLblPos val="nextTo"/>
        <c:crossAx val="188933248"/>
        <c:crosses val="autoZero"/>
        <c:crossBetween val="midCat"/>
        <c:majorUnit val="28"/>
      </c:valAx>
      <c:valAx>
        <c:axId val="188933248"/>
        <c:scaling>
          <c:orientation val="minMax"/>
          <c:max val="8.0000000000000016E-2"/>
          <c:min val="0"/>
        </c:scaling>
        <c:delete val="0"/>
        <c:axPos val="l"/>
        <c:majorGridlines/>
        <c:title>
          <c:tx>
            <c:rich>
              <a:bodyPr rot="-5400000" vert="horz"/>
              <a:lstStyle/>
              <a:p>
                <a:pPr>
                  <a:defRPr/>
                </a:pPr>
                <a:r>
                  <a:rPr lang="en-US"/>
                  <a:t>Troponin t (ng/mL)</a:t>
                </a:r>
              </a:p>
            </c:rich>
          </c:tx>
          <c:layout>
            <c:manualLayout>
              <c:xMode val="edge"/>
              <c:yMode val="edge"/>
              <c:x val="0"/>
              <c:y val="0.10991220238095238"/>
            </c:manualLayout>
          </c:layout>
          <c:overlay val="0"/>
        </c:title>
        <c:numFmt formatCode="General" sourceLinked="1"/>
        <c:majorTickMark val="out"/>
        <c:minorTickMark val="none"/>
        <c:tickLblPos val="nextTo"/>
        <c:crossAx val="188569088"/>
        <c:crosses val="autoZero"/>
        <c:crossBetween val="midCat"/>
        <c:majorUnit val="1.0000000000000002E-2"/>
      </c:valAx>
    </c:plotArea>
    <c:legend>
      <c:legendPos val="r"/>
      <c:layout/>
      <c:overlay val="0"/>
    </c:legend>
    <c:plotVisOnly val="1"/>
    <c:dispBlanksAs val="gap"/>
    <c:showDLblsOverMax val="0"/>
  </c:chart>
  <c:spPr>
    <a:solidFill>
      <a:schemeClr val="bg1"/>
    </a:solidFill>
  </c:spPr>
  <c:txPr>
    <a:bodyPr/>
    <a:lstStyle/>
    <a:p>
      <a:pPr>
        <a:defRPr sz="11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sz="1320" b="0"/>
            </a:pPr>
            <a:r>
              <a:rPr lang="en-US" sz="1320" b="0"/>
              <a:t>GFR</a:t>
            </a:r>
          </a:p>
        </c:rich>
      </c:tx>
      <c:layout>
        <c:manualLayout>
          <c:xMode val="edge"/>
          <c:yMode val="edge"/>
          <c:x val="0.4557995451591943"/>
          <c:y val="0"/>
        </c:manualLayout>
      </c:layout>
      <c:overlay val="0"/>
    </c:title>
    <c:autoTitleDeleted val="0"/>
    <c:plotArea>
      <c:layout>
        <c:manualLayout>
          <c:layoutTarget val="inner"/>
          <c:xMode val="edge"/>
          <c:yMode val="edge"/>
          <c:x val="0.19523131903833657"/>
          <c:y val="0.13859126984126985"/>
          <c:w val="0.73654450942170235"/>
          <c:h val="0.69589781746031742"/>
        </c:manualLayout>
      </c:layout>
      <c:scatterChart>
        <c:scatterStyle val="smoothMarker"/>
        <c:varyColors val="0"/>
        <c:ser>
          <c:idx val="0"/>
          <c:order val="0"/>
          <c:tx>
            <c:v>Placebo</c:v>
          </c:tx>
          <c:errBars>
            <c:errDir val="y"/>
            <c:errBarType val="minus"/>
            <c:errValType val="cust"/>
            <c:noEndCap val="0"/>
            <c:plus>
              <c:numLit>
                <c:formatCode>General</c:formatCode>
                <c:ptCount val="1"/>
                <c:pt idx="0">
                  <c:v>1</c:v>
                </c:pt>
              </c:numLit>
            </c:plus>
            <c:minus>
              <c:numRef>
                <c:f>GFR!$D$18:$D$22</c:f>
                <c:numCache>
                  <c:formatCode>General</c:formatCode>
                  <c:ptCount val="5"/>
                  <c:pt idx="0">
                    <c:v>17.448</c:v>
                  </c:pt>
                  <c:pt idx="1">
                    <c:v>15.536</c:v>
                  </c:pt>
                  <c:pt idx="2">
                    <c:v>16.931000000000001</c:v>
                  </c:pt>
                  <c:pt idx="3">
                    <c:v>18.606999999999999</c:v>
                  </c:pt>
                  <c:pt idx="4">
                    <c:v>19.234000000000002</c:v>
                  </c:pt>
                </c:numCache>
              </c:numRef>
            </c:minus>
          </c:errBars>
          <c:errBars>
            <c:errDir val="x"/>
            <c:errBarType val="both"/>
            <c:errValType val="fixedVal"/>
            <c:noEndCap val="0"/>
            <c:val val="1"/>
          </c:errBars>
          <c:xVal>
            <c:numRef>
              <c:f>GFR!$B$18:$B$22</c:f>
              <c:numCache>
                <c:formatCode>General</c:formatCode>
                <c:ptCount val="5"/>
                <c:pt idx="0">
                  <c:v>0</c:v>
                </c:pt>
                <c:pt idx="1">
                  <c:v>14</c:v>
                </c:pt>
                <c:pt idx="2">
                  <c:v>28</c:v>
                </c:pt>
                <c:pt idx="3">
                  <c:v>56</c:v>
                </c:pt>
                <c:pt idx="4">
                  <c:v>84</c:v>
                </c:pt>
              </c:numCache>
            </c:numRef>
          </c:xVal>
          <c:yVal>
            <c:numRef>
              <c:f>GFR!$C$18:$C$22</c:f>
              <c:numCache>
                <c:formatCode>General</c:formatCode>
                <c:ptCount val="5"/>
                <c:pt idx="0">
                  <c:v>57.792999999999999</c:v>
                </c:pt>
                <c:pt idx="1">
                  <c:v>56.137999999999998</c:v>
                </c:pt>
                <c:pt idx="2">
                  <c:v>58.107999999999997</c:v>
                </c:pt>
                <c:pt idx="3">
                  <c:v>55.825000000000003</c:v>
                </c:pt>
                <c:pt idx="4">
                  <c:v>58.110999999999997</c:v>
                </c:pt>
              </c:numCache>
            </c:numRef>
          </c:yVal>
          <c:smooth val="1"/>
        </c:ser>
        <c:ser>
          <c:idx val="1"/>
          <c:order val="1"/>
          <c:tx>
            <c:strRef>
              <c:f>GFR!$K$16</c:f>
              <c:strCache>
                <c:ptCount val="1"/>
                <c:pt idx="0">
                  <c:v>10 mg</c:v>
                </c:pt>
              </c:strCache>
            </c:strRef>
          </c:tx>
          <c:errBars>
            <c:errDir val="y"/>
            <c:errBarType val="plus"/>
            <c:errValType val="cust"/>
            <c:noEndCap val="0"/>
            <c:plus>
              <c:numRef>
                <c:f>GFR!$L$18:$L$22</c:f>
                <c:numCache>
                  <c:formatCode>General</c:formatCode>
                  <c:ptCount val="5"/>
                  <c:pt idx="0">
                    <c:v>19.616</c:v>
                  </c:pt>
                  <c:pt idx="1">
                    <c:v>20.509</c:v>
                  </c:pt>
                  <c:pt idx="2">
                    <c:v>20.474</c:v>
                  </c:pt>
                  <c:pt idx="3">
                    <c:v>21.652000000000001</c:v>
                  </c:pt>
                  <c:pt idx="4">
                    <c:v>20.878</c:v>
                  </c:pt>
                </c:numCache>
              </c:numRef>
            </c:plus>
            <c:minus>
              <c:numLit>
                <c:formatCode>General</c:formatCode>
                <c:ptCount val="1"/>
                <c:pt idx="0">
                  <c:v>1</c:v>
                </c:pt>
              </c:numLit>
            </c:minus>
          </c:errBars>
          <c:errBars>
            <c:errDir val="x"/>
            <c:errBarType val="both"/>
            <c:errValType val="fixedVal"/>
            <c:noEndCap val="0"/>
            <c:val val="1"/>
          </c:errBars>
          <c:xVal>
            <c:numRef>
              <c:f>GFR!$B$18:$B$22</c:f>
              <c:numCache>
                <c:formatCode>General</c:formatCode>
                <c:ptCount val="5"/>
                <c:pt idx="0">
                  <c:v>0</c:v>
                </c:pt>
                <c:pt idx="1">
                  <c:v>14</c:v>
                </c:pt>
                <c:pt idx="2">
                  <c:v>28</c:v>
                </c:pt>
                <c:pt idx="3">
                  <c:v>56</c:v>
                </c:pt>
                <c:pt idx="4">
                  <c:v>84</c:v>
                </c:pt>
              </c:numCache>
            </c:numRef>
          </c:xVal>
          <c:yVal>
            <c:numRef>
              <c:f>GFR!$K$18:$K$22</c:f>
              <c:numCache>
                <c:formatCode>General</c:formatCode>
                <c:ptCount val="5"/>
                <c:pt idx="0">
                  <c:v>60.037999999999997</c:v>
                </c:pt>
                <c:pt idx="1">
                  <c:v>59.646000000000001</c:v>
                </c:pt>
                <c:pt idx="2">
                  <c:v>61.408000000000001</c:v>
                </c:pt>
                <c:pt idx="3">
                  <c:v>62.667999999999999</c:v>
                </c:pt>
                <c:pt idx="4">
                  <c:v>61.018000000000001</c:v>
                </c:pt>
              </c:numCache>
            </c:numRef>
          </c:yVal>
          <c:smooth val="1"/>
        </c:ser>
        <c:dLbls>
          <c:showLegendKey val="0"/>
          <c:showVal val="0"/>
          <c:showCatName val="0"/>
          <c:showSerName val="0"/>
          <c:showPercent val="0"/>
          <c:showBubbleSize val="0"/>
        </c:dLbls>
        <c:axId val="200890240"/>
        <c:axId val="200893568"/>
      </c:scatterChart>
      <c:valAx>
        <c:axId val="200890240"/>
        <c:scaling>
          <c:orientation val="minMax"/>
          <c:max val="90"/>
          <c:min val="0"/>
        </c:scaling>
        <c:delete val="0"/>
        <c:axPos val="b"/>
        <c:title>
          <c:tx>
            <c:rich>
              <a:bodyPr/>
              <a:lstStyle/>
              <a:p>
                <a:pPr>
                  <a:defRPr/>
                </a:pPr>
                <a:r>
                  <a:rPr lang="en-US"/>
                  <a:t>Day</a:t>
                </a:r>
              </a:p>
            </c:rich>
          </c:tx>
          <c:layout>
            <c:manualLayout>
              <c:xMode val="edge"/>
              <c:yMode val="edge"/>
              <c:x val="0.50634730344379464"/>
              <c:y val="0.90726984126984123"/>
            </c:manualLayout>
          </c:layout>
          <c:overlay val="0"/>
        </c:title>
        <c:numFmt formatCode="General" sourceLinked="1"/>
        <c:majorTickMark val="out"/>
        <c:minorTickMark val="none"/>
        <c:tickLblPos val="nextTo"/>
        <c:crossAx val="200893568"/>
        <c:crosses val="autoZero"/>
        <c:crossBetween val="midCat"/>
        <c:majorUnit val="28"/>
      </c:valAx>
      <c:valAx>
        <c:axId val="200893568"/>
        <c:scaling>
          <c:orientation val="minMax"/>
          <c:max val="85"/>
          <c:min val="35"/>
        </c:scaling>
        <c:delete val="0"/>
        <c:axPos val="l"/>
        <c:majorGridlines/>
        <c:title>
          <c:tx>
            <c:rich>
              <a:bodyPr rot="-5400000" vert="horz"/>
              <a:lstStyle/>
              <a:p>
                <a:pPr>
                  <a:defRPr/>
                </a:pPr>
                <a:r>
                  <a:rPr lang="en-US"/>
                  <a:t>GFR (</a:t>
                </a:r>
                <a:r>
                  <a:rPr lang="en-US" smtClean="0"/>
                  <a:t>mL/min</a:t>
                </a:r>
                <a:r>
                  <a:rPr lang="en-US"/>
                  <a:t>)</a:t>
                </a:r>
              </a:p>
            </c:rich>
          </c:tx>
          <c:layout>
            <c:manualLayout>
              <c:xMode val="edge"/>
              <c:yMode val="edge"/>
              <c:x val="1.2378167641325537E-2"/>
              <c:y val="0.22135813492063491"/>
            </c:manualLayout>
          </c:layout>
          <c:overlay val="0"/>
        </c:title>
        <c:numFmt formatCode="General" sourceLinked="1"/>
        <c:majorTickMark val="out"/>
        <c:minorTickMark val="none"/>
        <c:tickLblPos val="nextTo"/>
        <c:crossAx val="200890240"/>
        <c:crosses val="autoZero"/>
        <c:crossBetween val="midCat"/>
        <c:majorUnit val="5"/>
        <c:minorUnit val="2"/>
      </c:valAx>
    </c:plotArea>
    <c:plotVisOnly val="1"/>
    <c:dispBlanksAs val="gap"/>
    <c:showDLblsOverMax val="0"/>
  </c:chart>
  <c:spPr>
    <a:solidFill>
      <a:schemeClr val="bg1"/>
    </a:solidFill>
  </c:spPr>
  <c:txPr>
    <a:bodyPr/>
    <a:lstStyle/>
    <a:p>
      <a:pPr>
        <a:defRPr sz="105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952679754489099"/>
          <c:y val="5.1885175768736302E-2"/>
          <c:w val="0.38593277387715302"/>
          <c:h val="0.79645810264297501"/>
        </c:manualLayout>
      </c:layout>
      <c:barChart>
        <c:barDir val="col"/>
        <c:grouping val="clustered"/>
        <c:varyColors val="0"/>
        <c:ser>
          <c:idx val="0"/>
          <c:order val="0"/>
          <c:tx>
            <c:strRef>
              <c:f>'LVEF FAS'!$D$4</c:f>
              <c:strCache>
                <c:ptCount val="1"/>
                <c:pt idx="0">
                  <c:v>BASELINE</c:v>
                </c:pt>
              </c:strCache>
            </c:strRef>
          </c:tx>
          <c:invertIfNegative val="0"/>
          <c:errBars>
            <c:errBarType val="plus"/>
            <c:errValType val="cust"/>
            <c:noEndCap val="0"/>
            <c:plus>
              <c:numRef>
                <c:f>'LVEF FAS'!$F$4:$F$5</c:f>
                <c:numCache>
                  <c:formatCode>General</c:formatCode>
                  <c:ptCount val="2"/>
                  <c:pt idx="0">
                    <c:v>8.4910000000000014</c:v>
                  </c:pt>
                  <c:pt idx="1">
                    <c:v>9.7540000000000013</c:v>
                  </c:pt>
                </c:numCache>
              </c:numRef>
            </c:plus>
            <c:minus>
              <c:numLit>
                <c:formatCode>General</c:formatCode>
                <c:ptCount val="1"/>
                <c:pt idx="0">
                  <c:v>1</c:v>
                </c:pt>
              </c:numLit>
            </c:minus>
          </c:errBars>
          <c:cat>
            <c:strRef>
              <c:f>('LVEF FAS'!$E$2,'LVEF FAS'!$G$2)</c:f>
              <c:strCache>
                <c:ptCount val="2"/>
                <c:pt idx="0">
                  <c:v>placebo</c:v>
                </c:pt>
                <c:pt idx="1">
                  <c:v>10 mg</c:v>
                </c:pt>
              </c:strCache>
            </c:strRef>
          </c:cat>
          <c:val>
            <c:numRef>
              <c:f>('LVEF FAS'!$E$4,'LVEF FAS'!$G$4)</c:f>
              <c:numCache>
                <c:formatCode>General</c:formatCode>
                <c:ptCount val="2"/>
                <c:pt idx="0">
                  <c:v>28.585000000000001</c:v>
                </c:pt>
                <c:pt idx="1">
                  <c:v>29.341999999999999</c:v>
                </c:pt>
              </c:numCache>
            </c:numRef>
          </c:val>
        </c:ser>
        <c:ser>
          <c:idx val="1"/>
          <c:order val="1"/>
          <c:tx>
            <c:strRef>
              <c:f>'LVEF FAS'!$D$5</c:f>
              <c:strCache>
                <c:ptCount val="1"/>
                <c:pt idx="0">
                  <c:v>WEEK 12</c:v>
                </c:pt>
              </c:strCache>
            </c:strRef>
          </c:tx>
          <c:invertIfNegative val="0"/>
          <c:errBars>
            <c:errBarType val="plus"/>
            <c:errValType val="cust"/>
            <c:noEndCap val="0"/>
            <c:plus>
              <c:numRef>
                <c:f>'LVEF FAS'!$H$4:$H$5</c:f>
                <c:numCache>
                  <c:formatCode>General</c:formatCode>
                  <c:ptCount val="2"/>
                  <c:pt idx="0">
                    <c:v>8.2989999999999995</c:v>
                  </c:pt>
                  <c:pt idx="1">
                    <c:v>10.372</c:v>
                  </c:pt>
                </c:numCache>
              </c:numRef>
            </c:plus>
            <c:minus>
              <c:numLit>
                <c:formatCode>General</c:formatCode>
                <c:ptCount val="1"/>
                <c:pt idx="0">
                  <c:v>1</c:v>
                </c:pt>
              </c:numLit>
            </c:minus>
          </c:errBars>
          <c:cat>
            <c:strRef>
              <c:f>('LVEF FAS'!$E$2,'LVEF FAS'!$G$2)</c:f>
              <c:strCache>
                <c:ptCount val="2"/>
                <c:pt idx="0">
                  <c:v>placebo</c:v>
                </c:pt>
                <c:pt idx="1">
                  <c:v>10 mg</c:v>
                </c:pt>
              </c:strCache>
            </c:strRef>
          </c:cat>
          <c:val>
            <c:numRef>
              <c:f>('LVEF FAS'!$E$5,'LVEF FAS'!$G$5)</c:f>
              <c:numCache>
                <c:formatCode>General</c:formatCode>
                <c:ptCount val="2"/>
                <c:pt idx="0">
                  <c:v>30.132000000000001</c:v>
                </c:pt>
                <c:pt idx="1">
                  <c:v>32.548000000000002</c:v>
                </c:pt>
              </c:numCache>
            </c:numRef>
          </c:val>
        </c:ser>
        <c:dLbls>
          <c:showLegendKey val="0"/>
          <c:showVal val="0"/>
          <c:showCatName val="0"/>
          <c:showSerName val="0"/>
          <c:showPercent val="0"/>
          <c:showBubbleSize val="0"/>
        </c:dLbls>
        <c:gapWidth val="100"/>
        <c:axId val="216515712"/>
        <c:axId val="216517248"/>
      </c:barChart>
      <c:catAx>
        <c:axId val="216515712"/>
        <c:scaling>
          <c:orientation val="minMax"/>
        </c:scaling>
        <c:delete val="0"/>
        <c:axPos val="b"/>
        <c:numFmt formatCode="General" sourceLinked="0"/>
        <c:majorTickMark val="out"/>
        <c:minorTickMark val="none"/>
        <c:tickLblPos val="nextTo"/>
        <c:crossAx val="216517248"/>
        <c:crosses val="autoZero"/>
        <c:auto val="1"/>
        <c:lblAlgn val="ctr"/>
        <c:lblOffset val="100"/>
        <c:noMultiLvlLbl val="0"/>
      </c:catAx>
      <c:valAx>
        <c:axId val="216517248"/>
        <c:scaling>
          <c:orientation val="minMax"/>
          <c:max val="43.5"/>
          <c:min val="28"/>
        </c:scaling>
        <c:delete val="0"/>
        <c:axPos val="l"/>
        <c:majorGridlines/>
        <c:title>
          <c:tx>
            <c:rich>
              <a:bodyPr rot="-5400000" vert="horz"/>
              <a:lstStyle/>
              <a:p>
                <a:pPr>
                  <a:defRPr/>
                </a:pPr>
                <a:r>
                  <a:rPr lang="en-US"/>
                  <a:t>LVEF (%)</a:t>
                </a:r>
              </a:p>
            </c:rich>
          </c:tx>
          <c:layout>
            <c:manualLayout>
              <c:xMode val="edge"/>
              <c:yMode val="edge"/>
              <c:x val="2.9083354909456401E-2"/>
              <c:y val="0.28262623925624603"/>
            </c:manualLayout>
          </c:layout>
          <c:overlay val="0"/>
        </c:title>
        <c:numFmt formatCode="General" sourceLinked="1"/>
        <c:majorTickMark val="out"/>
        <c:minorTickMark val="none"/>
        <c:tickLblPos val="nextTo"/>
        <c:crossAx val="216515712"/>
        <c:crosses val="autoZero"/>
        <c:crossBetween val="between"/>
        <c:majorUnit val="2"/>
      </c:valAx>
    </c:plotArea>
    <c:legend>
      <c:legendPos val="r"/>
      <c:layout>
        <c:manualLayout>
          <c:xMode val="edge"/>
          <c:yMode val="edge"/>
          <c:x val="0.62841895246653201"/>
          <c:y val="0.30658384909959602"/>
          <c:w val="0.22901353965183799"/>
          <c:h val="0.353835998362513"/>
        </c:manualLayout>
      </c:layout>
      <c:overlay val="0"/>
    </c:legend>
    <c:plotVisOnly val="1"/>
    <c:dispBlanksAs val="gap"/>
    <c:showDLblsOverMax val="0"/>
  </c:chart>
  <c:spPr>
    <a:solidFill>
      <a:sysClr val="window" lastClr="FFFFFF"/>
    </a:solidFill>
    <a:ln>
      <a:solidFill>
        <a:sysClr val="windowText" lastClr="000000"/>
      </a:solidFill>
    </a:ln>
  </c:spPr>
  <c:txPr>
    <a:bodyPr/>
    <a:lstStyle/>
    <a:p>
      <a:pPr>
        <a:defRPr sz="1400"/>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6570196859674"/>
          <c:y val="3.9597956403626899E-2"/>
          <c:w val="0.80607150331345601"/>
          <c:h val="0.82119522019107305"/>
        </c:manualLayout>
      </c:layout>
      <c:scatterChart>
        <c:scatterStyle val="lineMarker"/>
        <c:varyColors val="0"/>
        <c:ser>
          <c:idx val="0"/>
          <c:order val="0"/>
          <c:tx>
            <c:strRef>
              <c:f>Sheet1!$J$4</c:f>
              <c:strCache>
                <c:ptCount val="1"/>
                <c:pt idx="0">
                  <c:v>Placebo</c:v>
                </c:pt>
              </c:strCache>
            </c:strRef>
          </c:tx>
          <c:marker>
            <c:symbol val="none"/>
          </c:marker>
          <c:xVal>
            <c:numRef>
              <c:f>Sheet1!$J$6:$J$41</c:f>
              <c:numCache>
                <c:formatCode>General</c:formatCode>
                <c:ptCount val="36"/>
                <c:pt idx="0">
                  <c:v>0</c:v>
                </c:pt>
                <c:pt idx="1">
                  <c:v>1</c:v>
                </c:pt>
                <c:pt idx="2">
                  <c:v>8</c:v>
                </c:pt>
                <c:pt idx="3">
                  <c:v>8</c:v>
                </c:pt>
                <c:pt idx="4">
                  <c:v>14</c:v>
                </c:pt>
                <c:pt idx="5">
                  <c:v>14</c:v>
                </c:pt>
                <c:pt idx="6">
                  <c:v>15</c:v>
                </c:pt>
                <c:pt idx="7">
                  <c:v>17</c:v>
                </c:pt>
                <c:pt idx="8">
                  <c:v>17</c:v>
                </c:pt>
                <c:pt idx="9">
                  <c:v>27</c:v>
                </c:pt>
                <c:pt idx="10">
                  <c:v>27</c:v>
                </c:pt>
                <c:pt idx="11">
                  <c:v>28</c:v>
                </c:pt>
                <c:pt idx="12">
                  <c:v>28</c:v>
                </c:pt>
                <c:pt idx="13">
                  <c:v>31</c:v>
                </c:pt>
                <c:pt idx="14">
                  <c:v>31</c:v>
                </c:pt>
                <c:pt idx="15">
                  <c:v>33</c:v>
                </c:pt>
                <c:pt idx="16">
                  <c:v>33</c:v>
                </c:pt>
                <c:pt idx="17">
                  <c:v>34</c:v>
                </c:pt>
                <c:pt idx="18">
                  <c:v>34</c:v>
                </c:pt>
                <c:pt idx="19">
                  <c:v>35</c:v>
                </c:pt>
                <c:pt idx="20">
                  <c:v>35</c:v>
                </c:pt>
                <c:pt idx="21">
                  <c:v>46</c:v>
                </c:pt>
                <c:pt idx="22">
                  <c:v>46</c:v>
                </c:pt>
                <c:pt idx="23">
                  <c:v>52</c:v>
                </c:pt>
                <c:pt idx="24">
                  <c:v>52</c:v>
                </c:pt>
                <c:pt idx="25">
                  <c:v>60</c:v>
                </c:pt>
                <c:pt idx="26">
                  <c:v>60</c:v>
                </c:pt>
                <c:pt idx="27">
                  <c:v>62</c:v>
                </c:pt>
                <c:pt idx="28">
                  <c:v>72</c:v>
                </c:pt>
                <c:pt idx="29">
                  <c:v>72</c:v>
                </c:pt>
                <c:pt idx="30">
                  <c:v>74</c:v>
                </c:pt>
                <c:pt idx="31">
                  <c:v>74</c:v>
                </c:pt>
                <c:pt idx="32">
                  <c:v>81</c:v>
                </c:pt>
                <c:pt idx="33">
                  <c:v>81</c:v>
                </c:pt>
                <c:pt idx="34">
                  <c:v>82</c:v>
                </c:pt>
                <c:pt idx="35">
                  <c:v>85</c:v>
                </c:pt>
              </c:numCache>
            </c:numRef>
          </c:xVal>
          <c:yVal>
            <c:numRef>
              <c:f>Sheet1!$K$6:$K$41</c:f>
              <c:numCache>
                <c:formatCode>General</c:formatCode>
                <c:ptCount val="36"/>
                <c:pt idx="0">
                  <c:v>1</c:v>
                </c:pt>
                <c:pt idx="1">
                  <c:v>1</c:v>
                </c:pt>
                <c:pt idx="2">
                  <c:v>1</c:v>
                </c:pt>
                <c:pt idx="3">
                  <c:v>0.97799999999999998</c:v>
                </c:pt>
                <c:pt idx="4">
                  <c:v>0.97799999999999998</c:v>
                </c:pt>
                <c:pt idx="5">
                  <c:v>0.95599999999999996</c:v>
                </c:pt>
                <c:pt idx="6">
                  <c:v>0.95599999999999996</c:v>
                </c:pt>
                <c:pt idx="7">
                  <c:v>0.95599999999999996</c:v>
                </c:pt>
                <c:pt idx="8">
                  <c:v>0.93379999999999996</c:v>
                </c:pt>
                <c:pt idx="9">
                  <c:v>0.93379999999999996</c:v>
                </c:pt>
                <c:pt idx="10">
                  <c:v>0.92269999999999996</c:v>
                </c:pt>
                <c:pt idx="11">
                  <c:v>0.92269999999999996</c:v>
                </c:pt>
                <c:pt idx="12">
                  <c:v>0.91139999999999999</c:v>
                </c:pt>
                <c:pt idx="13">
                  <c:v>0.91139999999999999</c:v>
                </c:pt>
                <c:pt idx="14">
                  <c:v>0.9002</c:v>
                </c:pt>
                <c:pt idx="15">
                  <c:v>0.9002</c:v>
                </c:pt>
                <c:pt idx="16">
                  <c:v>0.88880000000000003</c:v>
                </c:pt>
                <c:pt idx="17">
                  <c:v>0.88880000000000003</c:v>
                </c:pt>
                <c:pt idx="18">
                  <c:v>0.87739999999999996</c:v>
                </c:pt>
                <c:pt idx="19">
                  <c:v>0.87739999999999996</c:v>
                </c:pt>
                <c:pt idx="20">
                  <c:v>0.86599999999999999</c:v>
                </c:pt>
                <c:pt idx="21">
                  <c:v>0.86599999999999999</c:v>
                </c:pt>
                <c:pt idx="22">
                  <c:v>0.85460000000000003</c:v>
                </c:pt>
                <c:pt idx="23">
                  <c:v>0.85460000000000003</c:v>
                </c:pt>
                <c:pt idx="24">
                  <c:v>0.84319999999999995</c:v>
                </c:pt>
                <c:pt idx="25">
                  <c:v>0.84319999999999995</c:v>
                </c:pt>
                <c:pt idx="26">
                  <c:v>0.83179999999999998</c:v>
                </c:pt>
                <c:pt idx="27">
                  <c:v>0.83179999999999998</c:v>
                </c:pt>
                <c:pt idx="28">
                  <c:v>0.83179999999999998</c:v>
                </c:pt>
                <c:pt idx="29">
                  <c:v>0.82030000000000003</c:v>
                </c:pt>
                <c:pt idx="30">
                  <c:v>0.82030000000000003</c:v>
                </c:pt>
                <c:pt idx="31">
                  <c:v>0.80869999999999997</c:v>
                </c:pt>
                <c:pt idx="32">
                  <c:v>0.80869999999999997</c:v>
                </c:pt>
                <c:pt idx="33">
                  <c:v>0.79720000000000002</c:v>
                </c:pt>
                <c:pt idx="34">
                  <c:v>0.79720000000000002</c:v>
                </c:pt>
                <c:pt idx="35">
                  <c:v>0.79720000000000002</c:v>
                </c:pt>
              </c:numCache>
            </c:numRef>
          </c:yVal>
          <c:smooth val="0"/>
        </c:ser>
        <c:ser>
          <c:idx val="1"/>
          <c:order val="1"/>
          <c:tx>
            <c:strRef>
              <c:f>Sheet1!$M$4</c:f>
              <c:strCache>
                <c:ptCount val="1"/>
                <c:pt idx="0">
                  <c:v>1.25 mg</c:v>
                </c:pt>
              </c:strCache>
            </c:strRef>
          </c:tx>
          <c:marker>
            <c:symbol val="none"/>
          </c:marker>
          <c:xVal>
            <c:numRef>
              <c:f>Sheet1!$M$6:$M$41</c:f>
              <c:numCache>
                <c:formatCode>General</c:formatCode>
                <c:ptCount val="36"/>
                <c:pt idx="0">
                  <c:v>0</c:v>
                </c:pt>
                <c:pt idx="1">
                  <c:v>1</c:v>
                </c:pt>
                <c:pt idx="2">
                  <c:v>7</c:v>
                </c:pt>
                <c:pt idx="3">
                  <c:v>7</c:v>
                </c:pt>
                <c:pt idx="4">
                  <c:v>8</c:v>
                </c:pt>
                <c:pt idx="5">
                  <c:v>8</c:v>
                </c:pt>
                <c:pt idx="6">
                  <c:v>9</c:v>
                </c:pt>
                <c:pt idx="7">
                  <c:v>9</c:v>
                </c:pt>
                <c:pt idx="8">
                  <c:v>10</c:v>
                </c:pt>
                <c:pt idx="9">
                  <c:v>13</c:v>
                </c:pt>
                <c:pt idx="10">
                  <c:v>15</c:v>
                </c:pt>
                <c:pt idx="11">
                  <c:v>15</c:v>
                </c:pt>
                <c:pt idx="12">
                  <c:v>30</c:v>
                </c:pt>
                <c:pt idx="13">
                  <c:v>30</c:v>
                </c:pt>
                <c:pt idx="14">
                  <c:v>33</c:v>
                </c:pt>
                <c:pt idx="15">
                  <c:v>33</c:v>
                </c:pt>
                <c:pt idx="16">
                  <c:v>34</c:v>
                </c:pt>
                <c:pt idx="17">
                  <c:v>36</c:v>
                </c:pt>
                <c:pt idx="18">
                  <c:v>36</c:v>
                </c:pt>
                <c:pt idx="19">
                  <c:v>42</c:v>
                </c:pt>
                <c:pt idx="20">
                  <c:v>42</c:v>
                </c:pt>
                <c:pt idx="21">
                  <c:v>43</c:v>
                </c:pt>
                <c:pt idx="22">
                  <c:v>44</c:v>
                </c:pt>
                <c:pt idx="23">
                  <c:v>44</c:v>
                </c:pt>
                <c:pt idx="24">
                  <c:v>47</c:v>
                </c:pt>
                <c:pt idx="25">
                  <c:v>47</c:v>
                </c:pt>
                <c:pt idx="26">
                  <c:v>48</c:v>
                </c:pt>
                <c:pt idx="27">
                  <c:v>48</c:v>
                </c:pt>
                <c:pt idx="28">
                  <c:v>71</c:v>
                </c:pt>
                <c:pt idx="29">
                  <c:v>79</c:v>
                </c:pt>
                <c:pt idx="30">
                  <c:v>79</c:v>
                </c:pt>
                <c:pt idx="31">
                  <c:v>85</c:v>
                </c:pt>
                <c:pt idx="32">
                  <c:v>85</c:v>
                </c:pt>
              </c:numCache>
            </c:numRef>
          </c:xVal>
          <c:yVal>
            <c:numRef>
              <c:f>Sheet1!$N$6:$N$41</c:f>
              <c:numCache>
                <c:formatCode>General</c:formatCode>
                <c:ptCount val="36"/>
                <c:pt idx="0">
                  <c:v>1</c:v>
                </c:pt>
                <c:pt idx="1">
                  <c:v>1</c:v>
                </c:pt>
                <c:pt idx="2">
                  <c:v>1</c:v>
                </c:pt>
                <c:pt idx="3">
                  <c:v>0.98880000000000001</c:v>
                </c:pt>
                <c:pt idx="4">
                  <c:v>0.98880000000000001</c:v>
                </c:pt>
                <c:pt idx="5">
                  <c:v>0.97750000000000004</c:v>
                </c:pt>
                <c:pt idx="6">
                  <c:v>0.97750000000000004</c:v>
                </c:pt>
                <c:pt idx="7">
                  <c:v>0.95509999999999995</c:v>
                </c:pt>
                <c:pt idx="8">
                  <c:v>0.95509999999999995</c:v>
                </c:pt>
                <c:pt idx="9">
                  <c:v>0.95509999999999995</c:v>
                </c:pt>
                <c:pt idx="10">
                  <c:v>0.95509999999999995</c:v>
                </c:pt>
                <c:pt idx="11">
                  <c:v>0.93200000000000005</c:v>
                </c:pt>
                <c:pt idx="12">
                  <c:v>0.93200000000000005</c:v>
                </c:pt>
                <c:pt idx="13">
                  <c:v>0.92049999999999998</c:v>
                </c:pt>
                <c:pt idx="14">
                  <c:v>0.92049999999999998</c:v>
                </c:pt>
                <c:pt idx="15">
                  <c:v>0.90900000000000003</c:v>
                </c:pt>
                <c:pt idx="16">
                  <c:v>0.90900000000000003</c:v>
                </c:pt>
                <c:pt idx="17">
                  <c:v>0.90900000000000003</c:v>
                </c:pt>
                <c:pt idx="18">
                  <c:v>0.88570000000000004</c:v>
                </c:pt>
                <c:pt idx="19">
                  <c:v>0.88570000000000004</c:v>
                </c:pt>
                <c:pt idx="20">
                  <c:v>0.87409999999999999</c:v>
                </c:pt>
                <c:pt idx="21">
                  <c:v>0.87409999999999999</c:v>
                </c:pt>
                <c:pt idx="22">
                  <c:v>0.87409999999999999</c:v>
                </c:pt>
                <c:pt idx="23">
                  <c:v>0.85040000000000004</c:v>
                </c:pt>
                <c:pt idx="24">
                  <c:v>0.85040000000000004</c:v>
                </c:pt>
                <c:pt idx="25">
                  <c:v>0.83860000000000001</c:v>
                </c:pt>
                <c:pt idx="26">
                  <c:v>0.83860000000000001</c:v>
                </c:pt>
                <c:pt idx="27">
                  <c:v>0.82679999999999998</c:v>
                </c:pt>
                <c:pt idx="28">
                  <c:v>0.82679999999999998</c:v>
                </c:pt>
                <c:pt idx="29">
                  <c:v>0.82679999999999998</c:v>
                </c:pt>
                <c:pt idx="30">
                  <c:v>0.81479999999999997</c:v>
                </c:pt>
                <c:pt idx="31">
                  <c:v>0.81479999999999997</c:v>
                </c:pt>
                <c:pt idx="32">
                  <c:v>0.80289999999999995</c:v>
                </c:pt>
              </c:numCache>
            </c:numRef>
          </c:yVal>
          <c:smooth val="0"/>
        </c:ser>
        <c:ser>
          <c:idx val="2"/>
          <c:order val="2"/>
          <c:tx>
            <c:strRef>
              <c:f>Sheet1!$P$4</c:f>
              <c:strCache>
                <c:ptCount val="1"/>
                <c:pt idx="0">
                  <c:v>2.5 mg</c:v>
                </c:pt>
              </c:strCache>
            </c:strRef>
          </c:tx>
          <c:marker>
            <c:symbol val="none"/>
          </c:marker>
          <c:xVal>
            <c:numRef>
              <c:f>Sheet1!$P$6:$P$41</c:f>
              <c:numCache>
                <c:formatCode>General</c:formatCode>
                <c:ptCount val="36"/>
                <c:pt idx="0">
                  <c:v>0</c:v>
                </c:pt>
                <c:pt idx="1">
                  <c:v>1</c:v>
                </c:pt>
                <c:pt idx="2">
                  <c:v>2</c:v>
                </c:pt>
                <c:pt idx="3">
                  <c:v>2</c:v>
                </c:pt>
                <c:pt idx="4">
                  <c:v>13</c:v>
                </c:pt>
                <c:pt idx="5">
                  <c:v>13</c:v>
                </c:pt>
                <c:pt idx="6">
                  <c:v>14</c:v>
                </c:pt>
                <c:pt idx="7">
                  <c:v>14</c:v>
                </c:pt>
                <c:pt idx="8">
                  <c:v>15</c:v>
                </c:pt>
                <c:pt idx="9">
                  <c:v>15</c:v>
                </c:pt>
                <c:pt idx="10">
                  <c:v>16</c:v>
                </c:pt>
                <c:pt idx="11">
                  <c:v>16</c:v>
                </c:pt>
                <c:pt idx="12">
                  <c:v>18</c:v>
                </c:pt>
                <c:pt idx="13">
                  <c:v>18</c:v>
                </c:pt>
                <c:pt idx="14">
                  <c:v>20</c:v>
                </c:pt>
                <c:pt idx="15">
                  <c:v>20</c:v>
                </c:pt>
                <c:pt idx="16">
                  <c:v>30</c:v>
                </c:pt>
                <c:pt idx="17">
                  <c:v>30</c:v>
                </c:pt>
                <c:pt idx="18">
                  <c:v>35</c:v>
                </c:pt>
                <c:pt idx="19">
                  <c:v>35</c:v>
                </c:pt>
                <c:pt idx="20">
                  <c:v>37</c:v>
                </c:pt>
                <c:pt idx="21">
                  <c:v>44</c:v>
                </c:pt>
                <c:pt idx="22">
                  <c:v>44</c:v>
                </c:pt>
                <c:pt idx="23">
                  <c:v>46</c:v>
                </c:pt>
                <c:pt idx="24">
                  <c:v>46</c:v>
                </c:pt>
                <c:pt idx="25">
                  <c:v>49</c:v>
                </c:pt>
                <c:pt idx="26">
                  <c:v>49</c:v>
                </c:pt>
                <c:pt idx="27">
                  <c:v>53</c:v>
                </c:pt>
                <c:pt idx="28">
                  <c:v>53</c:v>
                </c:pt>
                <c:pt idx="29">
                  <c:v>57</c:v>
                </c:pt>
                <c:pt idx="30">
                  <c:v>65</c:v>
                </c:pt>
                <c:pt idx="31">
                  <c:v>65</c:v>
                </c:pt>
                <c:pt idx="32">
                  <c:v>71</c:v>
                </c:pt>
                <c:pt idx="33">
                  <c:v>77</c:v>
                </c:pt>
                <c:pt idx="34">
                  <c:v>77</c:v>
                </c:pt>
                <c:pt idx="35">
                  <c:v>85</c:v>
                </c:pt>
              </c:numCache>
            </c:numRef>
          </c:xVal>
          <c:yVal>
            <c:numRef>
              <c:f>Sheet1!$Q$6:$Q$41</c:f>
              <c:numCache>
                <c:formatCode>General</c:formatCode>
                <c:ptCount val="36"/>
                <c:pt idx="0">
                  <c:v>1</c:v>
                </c:pt>
                <c:pt idx="1">
                  <c:v>1</c:v>
                </c:pt>
                <c:pt idx="2">
                  <c:v>1</c:v>
                </c:pt>
                <c:pt idx="3">
                  <c:v>0.9889</c:v>
                </c:pt>
                <c:pt idx="4">
                  <c:v>0.9889</c:v>
                </c:pt>
                <c:pt idx="5">
                  <c:v>0.9778</c:v>
                </c:pt>
                <c:pt idx="6">
                  <c:v>0.9778</c:v>
                </c:pt>
                <c:pt idx="7">
                  <c:v>0.94440000000000002</c:v>
                </c:pt>
                <c:pt idx="8">
                  <c:v>0.94440000000000002</c:v>
                </c:pt>
                <c:pt idx="9">
                  <c:v>0.93330000000000002</c:v>
                </c:pt>
                <c:pt idx="10">
                  <c:v>0.93330000000000002</c:v>
                </c:pt>
                <c:pt idx="11">
                  <c:v>0.92220000000000002</c:v>
                </c:pt>
                <c:pt idx="12">
                  <c:v>0.92220000000000002</c:v>
                </c:pt>
                <c:pt idx="13">
                  <c:v>0.91110000000000002</c:v>
                </c:pt>
                <c:pt idx="14">
                  <c:v>0.91110000000000002</c:v>
                </c:pt>
                <c:pt idx="15">
                  <c:v>0.9</c:v>
                </c:pt>
                <c:pt idx="16">
                  <c:v>0.9</c:v>
                </c:pt>
                <c:pt idx="17">
                  <c:v>0.88890000000000002</c:v>
                </c:pt>
                <c:pt idx="18">
                  <c:v>0.88890000000000002</c:v>
                </c:pt>
                <c:pt idx="19">
                  <c:v>0.87780000000000002</c:v>
                </c:pt>
                <c:pt idx="20">
                  <c:v>0.87780000000000002</c:v>
                </c:pt>
                <c:pt idx="21">
                  <c:v>0.87780000000000002</c:v>
                </c:pt>
                <c:pt idx="22">
                  <c:v>0.86650000000000005</c:v>
                </c:pt>
                <c:pt idx="23">
                  <c:v>0.86650000000000005</c:v>
                </c:pt>
                <c:pt idx="24">
                  <c:v>0.85529999999999995</c:v>
                </c:pt>
                <c:pt idx="25">
                  <c:v>0.85529999999999995</c:v>
                </c:pt>
                <c:pt idx="26">
                  <c:v>0.84399999999999997</c:v>
                </c:pt>
                <c:pt idx="27">
                  <c:v>0.84399999999999997</c:v>
                </c:pt>
                <c:pt idx="28">
                  <c:v>0.82150000000000001</c:v>
                </c:pt>
                <c:pt idx="29">
                  <c:v>0.82150000000000001</c:v>
                </c:pt>
                <c:pt idx="30">
                  <c:v>0.82150000000000001</c:v>
                </c:pt>
                <c:pt idx="31">
                  <c:v>0.80989999999999995</c:v>
                </c:pt>
                <c:pt idx="32">
                  <c:v>0.80989999999999995</c:v>
                </c:pt>
                <c:pt idx="33">
                  <c:v>0.80989999999999995</c:v>
                </c:pt>
                <c:pt idx="34">
                  <c:v>0.79820000000000002</c:v>
                </c:pt>
                <c:pt idx="35">
                  <c:v>0.79820000000000002</c:v>
                </c:pt>
              </c:numCache>
            </c:numRef>
          </c:yVal>
          <c:smooth val="0"/>
        </c:ser>
        <c:ser>
          <c:idx val="3"/>
          <c:order val="3"/>
          <c:tx>
            <c:strRef>
              <c:f>Sheet1!$S$4</c:f>
              <c:strCache>
                <c:ptCount val="1"/>
                <c:pt idx="0">
                  <c:v>2.5 to 5 mg</c:v>
                </c:pt>
              </c:strCache>
            </c:strRef>
          </c:tx>
          <c:marker>
            <c:symbol val="none"/>
          </c:marker>
          <c:xVal>
            <c:numRef>
              <c:f>Sheet1!$S$6:$S$38</c:f>
              <c:numCache>
                <c:formatCode>General</c:formatCode>
                <c:ptCount val="33"/>
                <c:pt idx="0">
                  <c:v>0</c:v>
                </c:pt>
                <c:pt idx="1">
                  <c:v>1</c:v>
                </c:pt>
                <c:pt idx="2">
                  <c:v>2</c:v>
                </c:pt>
                <c:pt idx="3">
                  <c:v>5</c:v>
                </c:pt>
                <c:pt idx="4">
                  <c:v>10</c:v>
                </c:pt>
                <c:pt idx="5">
                  <c:v>10</c:v>
                </c:pt>
                <c:pt idx="6">
                  <c:v>15</c:v>
                </c:pt>
                <c:pt idx="7">
                  <c:v>16</c:v>
                </c:pt>
                <c:pt idx="8">
                  <c:v>16</c:v>
                </c:pt>
                <c:pt idx="9">
                  <c:v>18</c:v>
                </c:pt>
                <c:pt idx="10">
                  <c:v>18</c:v>
                </c:pt>
                <c:pt idx="11">
                  <c:v>19</c:v>
                </c:pt>
                <c:pt idx="12">
                  <c:v>19</c:v>
                </c:pt>
                <c:pt idx="13">
                  <c:v>28</c:v>
                </c:pt>
                <c:pt idx="14">
                  <c:v>28</c:v>
                </c:pt>
                <c:pt idx="15">
                  <c:v>29</c:v>
                </c:pt>
                <c:pt idx="16">
                  <c:v>29</c:v>
                </c:pt>
                <c:pt idx="17">
                  <c:v>30</c:v>
                </c:pt>
                <c:pt idx="18">
                  <c:v>35</c:v>
                </c:pt>
                <c:pt idx="19">
                  <c:v>39</c:v>
                </c:pt>
                <c:pt idx="20">
                  <c:v>43</c:v>
                </c:pt>
                <c:pt idx="21">
                  <c:v>43</c:v>
                </c:pt>
                <c:pt idx="22">
                  <c:v>54</c:v>
                </c:pt>
                <c:pt idx="23">
                  <c:v>54</c:v>
                </c:pt>
                <c:pt idx="24">
                  <c:v>58</c:v>
                </c:pt>
                <c:pt idx="25">
                  <c:v>59</c:v>
                </c:pt>
                <c:pt idx="26">
                  <c:v>59</c:v>
                </c:pt>
                <c:pt idx="27">
                  <c:v>62</c:v>
                </c:pt>
                <c:pt idx="28">
                  <c:v>62</c:v>
                </c:pt>
                <c:pt idx="29">
                  <c:v>66</c:v>
                </c:pt>
                <c:pt idx="30">
                  <c:v>77</c:v>
                </c:pt>
                <c:pt idx="31">
                  <c:v>77</c:v>
                </c:pt>
                <c:pt idx="32">
                  <c:v>85</c:v>
                </c:pt>
              </c:numCache>
            </c:numRef>
          </c:xVal>
          <c:yVal>
            <c:numRef>
              <c:f>Sheet1!$T$6:$T$38</c:f>
              <c:numCache>
                <c:formatCode>General</c:formatCode>
                <c:ptCount val="33"/>
                <c:pt idx="0">
                  <c:v>1</c:v>
                </c:pt>
                <c:pt idx="1">
                  <c:v>1</c:v>
                </c:pt>
                <c:pt idx="2">
                  <c:v>1</c:v>
                </c:pt>
                <c:pt idx="3">
                  <c:v>1</c:v>
                </c:pt>
                <c:pt idx="4">
                  <c:v>1</c:v>
                </c:pt>
                <c:pt idx="5">
                  <c:v>0.98839999999999995</c:v>
                </c:pt>
                <c:pt idx="6">
                  <c:v>0.98839999999999995</c:v>
                </c:pt>
                <c:pt idx="7">
                  <c:v>0.98839999999999995</c:v>
                </c:pt>
                <c:pt idx="8">
                  <c:v>0.97660000000000002</c:v>
                </c:pt>
                <c:pt idx="9">
                  <c:v>0.97660000000000002</c:v>
                </c:pt>
                <c:pt idx="10">
                  <c:v>0.96479999999999999</c:v>
                </c:pt>
                <c:pt idx="11">
                  <c:v>0.96479999999999999</c:v>
                </c:pt>
                <c:pt idx="12">
                  <c:v>0.95309999999999995</c:v>
                </c:pt>
                <c:pt idx="13">
                  <c:v>0.95309999999999995</c:v>
                </c:pt>
                <c:pt idx="14">
                  <c:v>0.94130000000000003</c:v>
                </c:pt>
                <c:pt idx="15">
                  <c:v>0.94130000000000003</c:v>
                </c:pt>
                <c:pt idx="16">
                  <c:v>0.92949999999999999</c:v>
                </c:pt>
                <c:pt idx="17">
                  <c:v>0.92949999999999999</c:v>
                </c:pt>
                <c:pt idx="18">
                  <c:v>0.92949999999999999</c:v>
                </c:pt>
                <c:pt idx="19">
                  <c:v>0.92949999999999999</c:v>
                </c:pt>
                <c:pt idx="20">
                  <c:v>0.92949999999999999</c:v>
                </c:pt>
                <c:pt idx="21">
                  <c:v>0.91710000000000003</c:v>
                </c:pt>
                <c:pt idx="22">
                  <c:v>0.91710000000000003</c:v>
                </c:pt>
                <c:pt idx="23">
                  <c:v>0.90480000000000005</c:v>
                </c:pt>
                <c:pt idx="24">
                  <c:v>0.90480000000000005</c:v>
                </c:pt>
                <c:pt idx="25">
                  <c:v>0.90480000000000005</c:v>
                </c:pt>
                <c:pt idx="26">
                  <c:v>0.89200000000000002</c:v>
                </c:pt>
                <c:pt idx="27">
                  <c:v>0.89200000000000002</c:v>
                </c:pt>
                <c:pt idx="28">
                  <c:v>0.87909999999999999</c:v>
                </c:pt>
                <c:pt idx="29">
                  <c:v>0.87909999999999999</c:v>
                </c:pt>
                <c:pt idx="30">
                  <c:v>0.87909999999999999</c:v>
                </c:pt>
                <c:pt idx="31">
                  <c:v>0.86599999999999999</c:v>
                </c:pt>
                <c:pt idx="32">
                  <c:v>0.86599999999999999</c:v>
                </c:pt>
              </c:numCache>
            </c:numRef>
          </c:yVal>
          <c:smooth val="0"/>
        </c:ser>
        <c:ser>
          <c:idx val="4"/>
          <c:order val="4"/>
          <c:tx>
            <c:strRef>
              <c:f>Sheet1!$V$4</c:f>
              <c:strCache>
                <c:ptCount val="1"/>
                <c:pt idx="0">
                  <c:v>2.5 to 10 mg</c:v>
                </c:pt>
              </c:strCache>
            </c:strRef>
          </c:tx>
          <c:marker>
            <c:symbol val="none"/>
          </c:marker>
          <c:xVal>
            <c:numRef>
              <c:f>Sheet1!$V$6:$V$34</c:f>
              <c:numCache>
                <c:formatCode>General</c:formatCode>
                <c:ptCount val="29"/>
                <c:pt idx="0">
                  <c:v>0</c:v>
                </c:pt>
                <c:pt idx="1">
                  <c:v>7</c:v>
                </c:pt>
                <c:pt idx="2">
                  <c:v>12</c:v>
                </c:pt>
                <c:pt idx="3">
                  <c:v>12</c:v>
                </c:pt>
                <c:pt idx="4">
                  <c:v>14</c:v>
                </c:pt>
                <c:pt idx="5">
                  <c:v>16</c:v>
                </c:pt>
                <c:pt idx="6">
                  <c:v>16</c:v>
                </c:pt>
                <c:pt idx="7">
                  <c:v>22</c:v>
                </c:pt>
                <c:pt idx="8">
                  <c:v>23</c:v>
                </c:pt>
                <c:pt idx="9">
                  <c:v>34</c:v>
                </c:pt>
                <c:pt idx="10">
                  <c:v>35</c:v>
                </c:pt>
                <c:pt idx="11">
                  <c:v>35</c:v>
                </c:pt>
                <c:pt idx="12">
                  <c:v>41</c:v>
                </c:pt>
                <c:pt idx="13">
                  <c:v>45</c:v>
                </c:pt>
                <c:pt idx="14">
                  <c:v>56</c:v>
                </c:pt>
                <c:pt idx="15">
                  <c:v>56</c:v>
                </c:pt>
                <c:pt idx="16">
                  <c:v>57</c:v>
                </c:pt>
                <c:pt idx="17">
                  <c:v>58</c:v>
                </c:pt>
                <c:pt idx="18">
                  <c:v>58</c:v>
                </c:pt>
                <c:pt idx="19">
                  <c:v>60</c:v>
                </c:pt>
                <c:pt idx="20">
                  <c:v>60</c:v>
                </c:pt>
                <c:pt idx="21">
                  <c:v>64</c:v>
                </c:pt>
                <c:pt idx="22">
                  <c:v>66</c:v>
                </c:pt>
                <c:pt idx="23">
                  <c:v>66</c:v>
                </c:pt>
                <c:pt idx="24">
                  <c:v>71</c:v>
                </c:pt>
                <c:pt idx="25">
                  <c:v>73</c:v>
                </c:pt>
                <c:pt idx="26">
                  <c:v>73</c:v>
                </c:pt>
                <c:pt idx="27">
                  <c:v>85</c:v>
                </c:pt>
                <c:pt idx="28">
                  <c:v>85</c:v>
                </c:pt>
              </c:numCache>
            </c:numRef>
          </c:xVal>
          <c:yVal>
            <c:numRef>
              <c:f>Sheet1!$W$6:$W$34</c:f>
              <c:numCache>
                <c:formatCode>General</c:formatCode>
                <c:ptCount val="29"/>
                <c:pt idx="0">
                  <c:v>1</c:v>
                </c:pt>
                <c:pt idx="1">
                  <c:v>1</c:v>
                </c:pt>
                <c:pt idx="2">
                  <c:v>1</c:v>
                </c:pt>
                <c:pt idx="3">
                  <c:v>0.9889</c:v>
                </c:pt>
                <c:pt idx="4">
                  <c:v>0.9889</c:v>
                </c:pt>
                <c:pt idx="5">
                  <c:v>0.9889</c:v>
                </c:pt>
                <c:pt idx="6">
                  <c:v>0.97770000000000001</c:v>
                </c:pt>
                <c:pt idx="7">
                  <c:v>0.97770000000000001</c:v>
                </c:pt>
                <c:pt idx="8">
                  <c:v>0.97770000000000001</c:v>
                </c:pt>
                <c:pt idx="9">
                  <c:v>0.97770000000000001</c:v>
                </c:pt>
                <c:pt idx="10">
                  <c:v>0.97770000000000001</c:v>
                </c:pt>
                <c:pt idx="11">
                  <c:v>0.96599999999999997</c:v>
                </c:pt>
                <c:pt idx="12">
                  <c:v>0.96599999999999997</c:v>
                </c:pt>
                <c:pt idx="13">
                  <c:v>0.96599999999999997</c:v>
                </c:pt>
                <c:pt idx="14">
                  <c:v>0.96599999999999997</c:v>
                </c:pt>
                <c:pt idx="15">
                  <c:v>0.95409999999999995</c:v>
                </c:pt>
                <c:pt idx="16">
                  <c:v>0.95409999999999995</c:v>
                </c:pt>
                <c:pt idx="17">
                  <c:v>0.95409999999999995</c:v>
                </c:pt>
                <c:pt idx="18">
                  <c:v>0.94199999999999995</c:v>
                </c:pt>
                <c:pt idx="19">
                  <c:v>0.94199999999999995</c:v>
                </c:pt>
                <c:pt idx="20">
                  <c:v>0.92989999999999995</c:v>
                </c:pt>
                <c:pt idx="21">
                  <c:v>0.92989999999999995</c:v>
                </c:pt>
                <c:pt idx="22">
                  <c:v>0.92989999999999995</c:v>
                </c:pt>
                <c:pt idx="23">
                  <c:v>0.91749999999999998</c:v>
                </c:pt>
                <c:pt idx="24">
                  <c:v>0.91749999999999998</c:v>
                </c:pt>
                <c:pt idx="25">
                  <c:v>0.91749999999999998</c:v>
                </c:pt>
                <c:pt idx="26">
                  <c:v>0.89239999999999997</c:v>
                </c:pt>
                <c:pt idx="27">
                  <c:v>0.89239999999999997</c:v>
                </c:pt>
                <c:pt idx="28">
                  <c:v>0.87980000000000003</c:v>
                </c:pt>
              </c:numCache>
            </c:numRef>
          </c:yVal>
          <c:smooth val="0"/>
        </c:ser>
        <c:dLbls>
          <c:showLegendKey val="0"/>
          <c:showVal val="0"/>
          <c:showCatName val="0"/>
          <c:showSerName val="0"/>
          <c:showPercent val="0"/>
          <c:showBubbleSize val="0"/>
        </c:dLbls>
        <c:axId val="219572096"/>
        <c:axId val="219781760"/>
      </c:scatterChart>
      <c:valAx>
        <c:axId val="219572096"/>
        <c:scaling>
          <c:orientation val="minMax"/>
          <c:max val="85"/>
          <c:min val="0"/>
        </c:scaling>
        <c:delete val="0"/>
        <c:axPos val="b"/>
        <c:title>
          <c:tx>
            <c:rich>
              <a:bodyPr/>
              <a:lstStyle/>
              <a:p>
                <a:pPr>
                  <a:defRPr/>
                </a:pPr>
                <a:r>
                  <a:rPr lang="en-US"/>
                  <a:t>Days</a:t>
                </a:r>
              </a:p>
            </c:rich>
          </c:tx>
          <c:layout>
            <c:manualLayout>
              <c:xMode val="edge"/>
              <c:yMode val="edge"/>
              <c:x val="0.52432338032557002"/>
              <c:y val="0.89452729454936797"/>
            </c:manualLayout>
          </c:layout>
          <c:overlay val="0"/>
        </c:title>
        <c:numFmt formatCode="General" sourceLinked="1"/>
        <c:majorTickMark val="out"/>
        <c:minorTickMark val="out"/>
        <c:tickLblPos val="nextTo"/>
        <c:crossAx val="219781760"/>
        <c:crosses val="autoZero"/>
        <c:crossBetween val="midCat"/>
        <c:majorUnit val="28"/>
        <c:minorUnit val="14"/>
      </c:valAx>
      <c:valAx>
        <c:axId val="219781760"/>
        <c:scaling>
          <c:orientation val="minMax"/>
          <c:max val="1.0049999999999999"/>
          <c:min val="0.75"/>
        </c:scaling>
        <c:delete val="0"/>
        <c:axPos val="l"/>
        <c:title>
          <c:tx>
            <c:rich>
              <a:bodyPr rot="-5400000" vert="horz"/>
              <a:lstStyle/>
              <a:p>
                <a:pPr>
                  <a:defRPr/>
                </a:pPr>
                <a:r>
                  <a:rPr lang="en-US"/>
                  <a:t>Event-free survival (proportion</a:t>
                </a:r>
              </a:p>
              <a:p>
                <a:pPr>
                  <a:defRPr/>
                </a:pPr>
                <a:r>
                  <a:rPr lang="en-US"/>
                  <a:t> of patients on treatment)</a:t>
                </a:r>
              </a:p>
            </c:rich>
          </c:tx>
          <c:layout>
            <c:manualLayout>
              <c:xMode val="edge"/>
              <c:yMode val="edge"/>
              <c:x val="0"/>
              <c:y val="0.127773235836278"/>
            </c:manualLayout>
          </c:layout>
          <c:overlay val="0"/>
        </c:title>
        <c:numFmt formatCode="General" sourceLinked="1"/>
        <c:majorTickMark val="out"/>
        <c:minorTickMark val="none"/>
        <c:tickLblPos val="nextTo"/>
        <c:crossAx val="219572096"/>
        <c:crosses val="autoZero"/>
        <c:crossBetween val="midCat"/>
        <c:majorUnit val="0.05"/>
      </c:valAx>
    </c:plotArea>
    <c:plotVisOnly val="1"/>
    <c:dispBlanksAs val="gap"/>
    <c:showDLblsOverMax val="0"/>
  </c:chart>
  <c:spPr>
    <a:solidFill>
      <a:sysClr val="window" lastClr="FFFFFF"/>
    </a:solidFill>
  </c:spPr>
  <c:txPr>
    <a:bodyPr/>
    <a:lstStyle/>
    <a:p>
      <a:pPr>
        <a:defRPr sz="1400" b="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2040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3" tIns="44448" rIns="90483" bIns="444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5" name="Rectangle 3"/>
          <p:cNvSpPr>
            <a:spLocks noGrp="1" noRot="1" noChangeAspect="1" noChangeArrowheads="1" noTextEdit="1"/>
          </p:cNvSpPr>
          <p:nvPr>
            <p:ph type="sldImg" idx="2"/>
          </p:nvPr>
        </p:nvSpPr>
        <p:spPr bwMode="auto">
          <a:xfrm>
            <a:off x="1144588" y="687388"/>
            <a:ext cx="4568825" cy="34258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9437640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effectLst/>
                <a:latin typeface="Times New Roman" charset="0"/>
                <a:ea typeface="+mn-ea"/>
                <a:cs typeface="+mn-cs"/>
              </a:rPr>
              <a:t>Slide #1</a:t>
            </a:r>
            <a:r>
              <a:rPr lang="en-US" sz="1200" kern="1200" dirty="0" smtClean="0">
                <a:solidFill>
                  <a:schemeClr val="tx1"/>
                </a:solidFill>
                <a:effectLst/>
                <a:latin typeface="Times New Roman" charset="0"/>
                <a:ea typeface="+mn-ea"/>
                <a:cs typeface="+mn-cs"/>
              </a:rPr>
              <a:t> (Introduction):  Dear  colleagues, today I am pleased to present to you the results of the Phase </a:t>
            </a:r>
            <a:r>
              <a:rPr lang="en-US" sz="1200" kern="1200" dirty="0" err="1" smtClean="0">
                <a:solidFill>
                  <a:schemeClr val="tx1"/>
                </a:solidFill>
                <a:effectLst/>
                <a:latin typeface="Times New Roman" charset="0"/>
                <a:ea typeface="+mn-ea"/>
                <a:cs typeface="+mn-cs"/>
              </a:rPr>
              <a:t>IIb</a:t>
            </a:r>
            <a:r>
              <a:rPr lang="en-US" sz="1200" kern="1200" dirty="0" smtClean="0">
                <a:solidFill>
                  <a:schemeClr val="tx1"/>
                </a:solidFill>
                <a:effectLst/>
                <a:latin typeface="Times New Roman" charset="0"/>
                <a:ea typeface="+mn-ea"/>
                <a:cs typeface="+mn-cs"/>
              </a:rPr>
              <a:t> SOCRATES-REDUCED study on behalf of the SC, the Investigators, and  study coordinators.</a:t>
            </a:r>
          </a:p>
          <a:p>
            <a:endParaRPr lang="en-US" dirty="0" smtClean="0"/>
          </a:p>
          <a:p>
            <a:r>
              <a:rPr lang="en-US" dirty="0" smtClean="0"/>
              <a:t> </a:t>
            </a:r>
            <a:endParaRPr lang="en-US" dirty="0"/>
          </a:p>
        </p:txBody>
      </p:sp>
    </p:spTree>
    <p:extLst>
      <p:ext uri="{BB962C8B-B14F-4D97-AF65-F5344CB8AC3E}">
        <p14:creationId xmlns:p14="http://schemas.microsoft.com/office/powerpoint/2010/main" val="3822244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charset="0"/>
                <a:ea typeface="+mn-ea"/>
                <a:cs typeface="+mn-cs"/>
              </a:rPr>
              <a:t>Baseline characteristics were well balanced between study groups, with exception of  higher median NT-</a:t>
            </a:r>
            <a:r>
              <a:rPr lang="en-US" sz="1200" kern="1200" dirty="0" err="1" smtClean="0">
                <a:solidFill>
                  <a:schemeClr val="tx1"/>
                </a:solidFill>
                <a:effectLst/>
                <a:latin typeface="Times New Roman" charset="0"/>
                <a:ea typeface="+mn-ea"/>
                <a:cs typeface="+mn-cs"/>
              </a:rPr>
              <a:t>proBNP</a:t>
            </a:r>
            <a:r>
              <a:rPr lang="en-US" sz="1200" kern="1200" dirty="0" smtClean="0">
                <a:solidFill>
                  <a:schemeClr val="tx1"/>
                </a:solidFill>
                <a:effectLst/>
                <a:latin typeface="Times New Roman" charset="0"/>
                <a:ea typeface="+mn-ea"/>
                <a:cs typeface="+mn-cs"/>
              </a:rPr>
              <a:t> levels in the placebo and 1.25 mg vericiguat groups.   The majority patients fulfilled worsening heart failure criteria by being hospitalized versus those randomized after  requiring outpatient IV diuretics (78% vs 22%). Approximately half of the patients had ischemic etiologies</a:t>
            </a:r>
            <a:endParaRPr lang="en-US" dirty="0"/>
          </a:p>
        </p:txBody>
      </p:sp>
    </p:spTree>
    <p:extLst>
      <p:ext uri="{BB962C8B-B14F-4D97-AF65-F5344CB8AC3E}">
        <p14:creationId xmlns:p14="http://schemas.microsoft.com/office/powerpoint/2010/main" val="1333187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7388"/>
            <a:ext cx="4568825" cy="3425825"/>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charset="0"/>
                <a:ea typeface="+mn-ea"/>
                <a:cs typeface="+mn-cs"/>
              </a:rPr>
              <a:t>In the primary analysis of the primary endpoint, change in NT-</a:t>
            </a:r>
            <a:r>
              <a:rPr lang="en-US" sz="1200" kern="1200" dirty="0" err="1" smtClean="0">
                <a:solidFill>
                  <a:schemeClr val="tx1"/>
                </a:solidFill>
                <a:effectLst/>
                <a:latin typeface="Times New Roman" charset="0"/>
                <a:ea typeface="+mn-ea"/>
                <a:cs typeface="+mn-cs"/>
              </a:rPr>
              <a:t>proBNP</a:t>
            </a:r>
            <a:r>
              <a:rPr lang="en-US" sz="1200" kern="1200" dirty="0" smtClean="0">
                <a:solidFill>
                  <a:schemeClr val="tx1"/>
                </a:solidFill>
                <a:effectLst/>
                <a:latin typeface="Times New Roman" charset="0"/>
                <a:ea typeface="+mn-ea"/>
                <a:cs typeface="+mn-cs"/>
              </a:rPr>
              <a:t> from baseline to week 12 was not significantly different between the pooled vericiguat group and placebo.</a:t>
            </a:r>
          </a:p>
          <a:p>
            <a:endParaRPr lang="en-US" sz="1200" kern="1200" dirty="0" smtClean="0">
              <a:solidFill>
                <a:schemeClr val="tx1"/>
              </a:solidFill>
              <a:effectLst/>
              <a:latin typeface="Times New Roman"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charset="0"/>
                <a:ea typeface="+mn-ea"/>
                <a:cs typeface="+mn-cs"/>
              </a:rPr>
              <a:t>In the pre-specified secondary analysis, a  significant dose-response relationship was observed and the 10 mg vericiguat arm showed greater reductions greater reductions in NT-</a:t>
            </a:r>
            <a:r>
              <a:rPr lang="en-US" sz="1200" kern="1200" dirty="0" err="1" smtClean="0">
                <a:solidFill>
                  <a:schemeClr val="tx1"/>
                </a:solidFill>
                <a:effectLst/>
                <a:latin typeface="Times New Roman" charset="0"/>
                <a:ea typeface="+mn-ea"/>
                <a:cs typeface="+mn-cs"/>
              </a:rPr>
              <a:t>proBNP</a:t>
            </a:r>
            <a:r>
              <a:rPr lang="en-US" sz="1200" kern="1200" dirty="0" smtClean="0">
                <a:solidFill>
                  <a:schemeClr val="tx1"/>
                </a:solidFill>
                <a:effectLst/>
                <a:latin typeface="Times New Roman" charset="0"/>
                <a:ea typeface="+mn-ea"/>
                <a:cs typeface="+mn-cs"/>
              </a:rPr>
              <a:t> than placebo (40% decrease from baseline) at 12 weeks (p&lt;0.05)</a:t>
            </a:r>
          </a:p>
          <a:p>
            <a:endParaRPr lang="en-US" dirty="0"/>
          </a:p>
        </p:txBody>
      </p:sp>
    </p:spTree>
    <p:extLst>
      <p:ext uri="{BB962C8B-B14F-4D97-AF65-F5344CB8AC3E}">
        <p14:creationId xmlns:p14="http://schemas.microsoft.com/office/powerpoint/2010/main" val="39248932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7388"/>
            <a:ext cx="4568825" cy="3425825"/>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charset="0"/>
                <a:ea typeface="+mn-ea"/>
                <a:cs typeface="+mn-cs"/>
              </a:rPr>
              <a:t>As titrated in this study, vericiguat was not associated with any deleterious effects on heart rate or  blood pressure.  . Changes in mean SBP, DBP and HR from baseline were similar between the  placebo and 10 mg vericiguat arms.    There were no adverse effects on troponin release or GFR </a:t>
            </a:r>
            <a:endParaRPr lang="en-US" dirty="0"/>
          </a:p>
        </p:txBody>
      </p:sp>
    </p:spTree>
    <p:extLst>
      <p:ext uri="{BB962C8B-B14F-4D97-AF65-F5344CB8AC3E}">
        <p14:creationId xmlns:p14="http://schemas.microsoft.com/office/powerpoint/2010/main" val="3157851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7388"/>
            <a:ext cx="4568825" cy="3425825"/>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charset="0"/>
                <a:ea typeface="+mn-ea"/>
                <a:cs typeface="+mn-cs"/>
              </a:rPr>
              <a:t>Here are the changes in echo parameters.  Patients randomized to the 10 mg vericiguat arm demonstrated an increase in LVEF compared to placebo, which would be a very early </a:t>
            </a:r>
            <a:r>
              <a:rPr lang="en-US" sz="1200" kern="1200" dirty="0" err="1" smtClean="0">
                <a:solidFill>
                  <a:schemeClr val="tx1"/>
                </a:solidFill>
                <a:effectLst/>
                <a:latin typeface="Times New Roman" charset="0"/>
                <a:ea typeface="+mn-ea"/>
                <a:cs typeface="+mn-cs"/>
              </a:rPr>
              <a:t>timepoint</a:t>
            </a:r>
            <a:r>
              <a:rPr lang="en-US" sz="1200" kern="1200" dirty="0" smtClean="0">
                <a:solidFill>
                  <a:schemeClr val="tx1"/>
                </a:solidFill>
                <a:effectLst/>
                <a:latin typeface="Times New Roman" charset="0"/>
                <a:ea typeface="+mn-ea"/>
                <a:cs typeface="+mn-cs"/>
              </a:rPr>
              <a:t> to expect that.  At 12 weeks, there were no significant differences in LVEDV or LVESV between placebo and any vericiguat group</a:t>
            </a:r>
            <a:endParaRPr lang="en-US" dirty="0"/>
          </a:p>
        </p:txBody>
      </p:sp>
    </p:spTree>
    <p:extLst>
      <p:ext uri="{BB962C8B-B14F-4D97-AF65-F5344CB8AC3E}">
        <p14:creationId xmlns:p14="http://schemas.microsoft.com/office/powerpoint/2010/main" val="41584310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7388"/>
            <a:ext cx="4568825" cy="3425825"/>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charset="0"/>
                <a:ea typeface="+mn-ea"/>
                <a:cs typeface="+mn-cs"/>
              </a:rPr>
              <a:t>Additional exploratory endpoints are represented here.  Numerically fewer patients in the 5 mg (11 patients) and 10 mg vericiguat groups (10 patients) experienced the composite of cardiovascular death or HF hospitalization compared to placebo (18 patients). At the end of follow up (16 weeks), all cause mortality occurred at a rate of 6.5% in the placebo group vs. </a:t>
            </a:r>
            <a:r>
              <a:rPr lang="en-US" sz="1200" kern="1200" smtClean="0">
                <a:solidFill>
                  <a:schemeClr val="tx1"/>
                </a:solidFill>
                <a:effectLst/>
                <a:latin typeface="Times New Roman" charset="0"/>
                <a:ea typeface="+mn-ea"/>
                <a:cs typeface="+mn-cs"/>
              </a:rPr>
              <a:t>4.4% in patients randomized to 10 mg vericiguat</a:t>
            </a:r>
            <a:endParaRPr lang="en-US" dirty="0"/>
          </a:p>
        </p:txBody>
      </p:sp>
    </p:spTree>
    <p:extLst>
      <p:ext uri="{BB962C8B-B14F-4D97-AF65-F5344CB8AC3E}">
        <p14:creationId xmlns:p14="http://schemas.microsoft.com/office/powerpoint/2010/main" val="3747205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7388"/>
            <a:ext cx="4568825" cy="3425825"/>
          </a:xfrm>
        </p:spPr>
      </p:sp>
      <p:sp>
        <p:nvSpPr>
          <p:cNvPr id="3" name="Notes Placeholder 2"/>
          <p:cNvSpPr>
            <a:spLocks noGrp="1"/>
          </p:cNvSpPr>
          <p:nvPr>
            <p:ph type="body" idx="1"/>
          </p:nvPr>
        </p:nvSpPr>
        <p:spPr/>
        <p:txBody>
          <a:bodyPr/>
          <a:lstStyle/>
          <a:p>
            <a:r>
              <a:rPr lang="en-US" dirty="0" smtClean="0"/>
              <a:t>We found a dose-response in NT-</a:t>
            </a:r>
            <a:r>
              <a:rPr lang="en-US" dirty="0" err="1" smtClean="0"/>
              <a:t>proBNP</a:t>
            </a:r>
            <a:r>
              <a:rPr lang="en-US" dirty="0" smtClean="0"/>
              <a:t> that goes in line with LV function, symptoms improvement and clinical outcomes without adverse effect on blood pressure, heart rate, cardiac injury and kidney function</a:t>
            </a:r>
          </a:p>
          <a:p>
            <a:endParaRPr lang="en-US" dirty="0" smtClean="0"/>
          </a:p>
        </p:txBody>
      </p:sp>
    </p:spTree>
    <p:extLst>
      <p:ext uri="{BB962C8B-B14F-4D97-AF65-F5344CB8AC3E}">
        <p14:creationId xmlns:p14="http://schemas.microsoft.com/office/powerpoint/2010/main" val="486259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charset="0"/>
                <a:ea typeface="+mn-ea"/>
                <a:cs typeface="+mn-cs"/>
              </a:rPr>
              <a:t>Here are the members of the SC, DSMB and clinical event committees. The SOCRATES-REDUCED trial was funded by Bayer in collaboration with Merck</a:t>
            </a:r>
            <a:endParaRPr lang="en-US" dirty="0"/>
          </a:p>
        </p:txBody>
      </p:sp>
    </p:spTree>
    <p:extLst>
      <p:ext uri="{BB962C8B-B14F-4D97-AF65-F5344CB8AC3E}">
        <p14:creationId xmlns:p14="http://schemas.microsoft.com/office/powerpoint/2010/main" val="830720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7388"/>
            <a:ext cx="4568825" cy="3425825"/>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charset="0"/>
                <a:ea typeface="+mn-ea"/>
                <a:cs typeface="+mn-cs"/>
              </a:rPr>
              <a:t>There are millions of people with worsening HF despite many evidence based therapies. Only a minority have end stage HF as attested by BP and diuretics.</a:t>
            </a:r>
          </a:p>
          <a:p>
            <a:r>
              <a:rPr lang="en-US" sz="1200" kern="1200" dirty="0" smtClean="0">
                <a:solidFill>
                  <a:schemeClr val="tx1"/>
                </a:solidFill>
                <a:effectLst/>
                <a:latin typeface="Times New Roman" charset="0"/>
                <a:ea typeface="+mn-ea"/>
                <a:cs typeface="+mn-cs"/>
              </a:rPr>
              <a:t> </a:t>
            </a:r>
          </a:p>
          <a:p>
            <a:r>
              <a:rPr lang="en-US" sz="1200" kern="1200" dirty="0" smtClean="0">
                <a:solidFill>
                  <a:schemeClr val="tx1"/>
                </a:solidFill>
                <a:effectLst/>
                <a:latin typeface="Times New Roman" charset="0"/>
                <a:ea typeface="+mn-ea"/>
                <a:cs typeface="+mn-cs"/>
              </a:rPr>
              <a:t>These patients  still have unacceptably high post-discharge event rates which has not changed in 10 years .  Approximately 25% or patients are re-hospitalized within 30 days and 30% die within one year.</a:t>
            </a:r>
          </a:p>
          <a:p>
            <a:r>
              <a:rPr lang="en-US" sz="1200" kern="1200" dirty="0" smtClean="0">
                <a:solidFill>
                  <a:schemeClr val="tx1"/>
                </a:solidFill>
                <a:effectLst/>
                <a:latin typeface="Times New Roman" charset="0"/>
                <a:ea typeface="+mn-ea"/>
                <a:cs typeface="+mn-cs"/>
              </a:rPr>
              <a:t> </a:t>
            </a:r>
          </a:p>
          <a:p>
            <a:r>
              <a:rPr lang="en-US" sz="1200" kern="1200" dirty="0" smtClean="0">
                <a:solidFill>
                  <a:schemeClr val="tx1"/>
                </a:solidFill>
                <a:effectLst/>
                <a:latin typeface="Times New Roman" charset="0"/>
                <a:ea typeface="+mn-ea"/>
                <a:cs typeface="+mn-cs"/>
              </a:rPr>
              <a:t> To the best of my knowledge, this unacceptably high event rate has not changed in the past decade !!   There is clearly an unmet medical need to develop additional drugs / devices in this patient population.  </a:t>
            </a:r>
          </a:p>
          <a:p>
            <a:r>
              <a:rPr lang="en-US" sz="1200" kern="1200" dirty="0" smtClean="0">
                <a:solidFill>
                  <a:schemeClr val="tx1"/>
                </a:solidFill>
                <a:effectLst/>
                <a:latin typeface="Times New Roman" charset="0"/>
                <a:ea typeface="+mn-ea"/>
                <a:cs typeface="+mn-cs"/>
              </a:rPr>
              <a:t>Cyclic nucleotide cyclic guanosine 3’, 5 monophosphate (cGMP) is a key second messenger that regulates many cell, tissue, and body functions .   It appears to be critical for cardiac and microvascular performance, mitochondrial energetics, and  endothelial function .  Importantly,  cGMP synthesis is decreased in heart failure  and is correlated with worse outcomes. </a:t>
            </a:r>
          </a:p>
          <a:p>
            <a:r>
              <a:rPr lang="en-US" sz="1200" kern="1200" dirty="0" smtClean="0">
                <a:solidFill>
                  <a:schemeClr val="tx1"/>
                </a:solidFill>
                <a:effectLst/>
                <a:latin typeface="Times New Roman" charset="0"/>
                <a:ea typeface="+mn-ea"/>
                <a:cs typeface="+mn-cs"/>
              </a:rPr>
              <a:t>Vericiguat is a once daily </a:t>
            </a:r>
            <a:r>
              <a:rPr lang="en-US" sz="1200" kern="1200" dirty="0" err="1" smtClean="0">
                <a:solidFill>
                  <a:schemeClr val="tx1"/>
                </a:solidFill>
                <a:effectLst/>
                <a:latin typeface="Times New Roman" charset="0"/>
                <a:ea typeface="+mn-ea"/>
                <a:cs typeface="+mn-cs"/>
              </a:rPr>
              <a:t>sGC</a:t>
            </a:r>
            <a:r>
              <a:rPr lang="en-US" sz="1200" kern="1200" dirty="0" smtClean="0">
                <a:solidFill>
                  <a:schemeClr val="tx1"/>
                </a:solidFill>
                <a:effectLst/>
                <a:latin typeface="Times New Roman" charset="0"/>
                <a:ea typeface="+mn-ea"/>
                <a:cs typeface="+mn-cs"/>
              </a:rPr>
              <a:t> stimulator that acts independently  of nitric oxide,  restoring downstream cGMP </a:t>
            </a:r>
          </a:p>
          <a:p>
            <a:r>
              <a:rPr lang="en-US" sz="1200" kern="1200" dirty="0" smtClean="0">
                <a:solidFill>
                  <a:schemeClr val="tx1"/>
                </a:solidFill>
                <a:effectLst/>
                <a:latin typeface="Times New Roman" charset="0"/>
                <a:ea typeface="+mn-ea"/>
                <a:cs typeface="+mn-cs"/>
              </a:rPr>
              <a:t>Signaling.</a:t>
            </a:r>
          </a:p>
          <a:p>
            <a:endParaRPr lang="en-US" sz="1200" kern="1200" dirty="0" smtClean="0">
              <a:solidFill>
                <a:schemeClr val="tx1"/>
              </a:solidFill>
              <a:effectLst/>
              <a:latin typeface="Times New Roman" charset="0"/>
              <a:ea typeface="+mn-ea"/>
              <a:cs typeface="+mn-cs"/>
            </a:endParaRPr>
          </a:p>
          <a:p>
            <a:r>
              <a:rPr lang="en-US" sz="1200" kern="1200" dirty="0" smtClean="0">
                <a:solidFill>
                  <a:schemeClr val="tx1"/>
                </a:solidFill>
                <a:effectLst/>
                <a:latin typeface="Times New Roman" charset="0"/>
                <a:ea typeface="+mn-ea"/>
                <a:cs typeface="+mn-cs"/>
              </a:rPr>
              <a:t>It has demonstrated a favorable safety profile in Phase I studies </a:t>
            </a:r>
            <a:endParaRPr lang="en-US" dirty="0"/>
          </a:p>
        </p:txBody>
      </p:sp>
    </p:spTree>
    <p:extLst>
      <p:ext uri="{BB962C8B-B14F-4D97-AF65-F5344CB8AC3E}">
        <p14:creationId xmlns:p14="http://schemas.microsoft.com/office/powerpoint/2010/main" val="1659742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charset="0"/>
                <a:ea typeface="+mn-ea"/>
                <a:cs typeface="+mn-cs"/>
              </a:rPr>
              <a:t>The objective of the Phase II SOCRATES study was to determine the optimal dose of vericiguat in addition to standard of care in patients with worsening </a:t>
            </a:r>
            <a:r>
              <a:rPr lang="en-US" sz="1200" kern="1200" dirty="0" err="1" smtClean="0">
                <a:solidFill>
                  <a:schemeClr val="tx1"/>
                </a:solidFill>
                <a:effectLst/>
                <a:latin typeface="Times New Roman" charset="0"/>
                <a:ea typeface="+mn-ea"/>
                <a:cs typeface="+mn-cs"/>
              </a:rPr>
              <a:t>HFrEF</a:t>
            </a:r>
            <a:r>
              <a:rPr lang="en-US" sz="1200" kern="1200" dirty="0" smtClean="0">
                <a:solidFill>
                  <a:schemeClr val="tx1"/>
                </a:solidFill>
                <a:effectLst/>
                <a:latin typeface="Times New Roman" charset="0"/>
                <a:ea typeface="+mn-ea"/>
                <a:cs typeface="+mn-cs"/>
              </a:rPr>
              <a:t> by characterizing its tolerability and detecting a dose-response relationship in </a:t>
            </a:r>
            <a:r>
              <a:rPr lang="en-US" sz="1200" kern="1200" dirty="0" err="1" smtClean="0">
                <a:solidFill>
                  <a:schemeClr val="tx1"/>
                </a:solidFill>
                <a:effectLst/>
                <a:latin typeface="Times New Roman" charset="0"/>
                <a:ea typeface="+mn-ea"/>
                <a:cs typeface="+mn-cs"/>
              </a:rPr>
              <a:t>NTpro</a:t>
            </a:r>
            <a:r>
              <a:rPr lang="en-US" sz="1200" kern="1200" dirty="0" smtClean="0">
                <a:solidFill>
                  <a:schemeClr val="tx1"/>
                </a:solidFill>
                <a:effectLst/>
                <a:latin typeface="Times New Roman" charset="0"/>
                <a:ea typeface="+mn-ea"/>
                <a:cs typeface="+mn-cs"/>
              </a:rPr>
              <a:t>-BNP.  Additional exploratory endpoints included clinical outcomes and echocardiography parameters.</a:t>
            </a:r>
            <a:endParaRPr lang="en-US" dirty="0"/>
          </a:p>
        </p:txBody>
      </p:sp>
    </p:spTree>
    <p:extLst>
      <p:ext uri="{BB962C8B-B14F-4D97-AF65-F5344CB8AC3E}">
        <p14:creationId xmlns:p14="http://schemas.microsoft.com/office/powerpoint/2010/main" val="2633416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charset="0"/>
                <a:ea typeface="+mn-ea"/>
                <a:cs typeface="+mn-cs"/>
              </a:rPr>
              <a:t>Patients with NYHA Class II-IV, LVEF </a:t>
            </a:r>
            <a:r>
              <a:rPr lang="en-US" sz="1200" u="sng" kern="1200" dirty="0" smtClean="0">
                <a:solidFill>
                  <a:schemeClr val="tx1"/>
                </a:solidFill>
                <a:effectLst/>
                <a:latin typeface="Times New Roman" charset="0"/>
                <a:ea typeface="+mn-ea"/>
                <a:cs typeface="+mn-cs"/>
              </a:rPr>
              <a:t>&lt;</a:t>
            </a:r>
            <a:r>
              <a:rPr lang="en-US" sz="1200" kern="1200" dirty="0" smtClean="0">
                <a:solidFill>
                  <a:schemeClr val="tx1"/>
                </a:solidFill>
                <a:effectLst/>
                <a:latin typeface="Times New Roman" charset="0"/>
                <a:ea typeface="+mn-ea"/>
                <a:cs typeface="+mn-cs"/>
              </a:rPr>
              <a:t> 45%  receiving guideline-directed HF therapy and a recent episode of worsening heart failure defined as worsening HF requiring hospitalization or outpatient IV diuretics, </a:t>
            </a:r>
            <a:r>
              <a:rPr lang="en-US" sz="1200" b="1" kern="1200" dirty="0" smtClean="0">
                <a:solidFill>
                  <a:schemeClr val="tx1"/>
                </a:solidFill>
                <a:effectLst/>
                <a:latin typeface="Times New Roman" charset="0"/>
                <a:ea typeface="+mn-ea"/>
                <a:cs typeface="+mn-cs"/>
              </a:rPr>
              <a:t>with</a:t>
            </a:r>
            <a:r>
              <a:rPr lang="en-US" sz="1200" kern="1200" dirty="0" smtClean="0">
                <a:solidFill>
                  <a:schemeClr val="tx1"/>
                </a:solidFill>
                <a:effectLst/>
                <a:latin typeface="Times New Roman" charset="0"/>
                <a:ea typeface="+mn-ea"/>
                <a:cs typeface="+mn-cs"/>
              </a:rPr>
              <a:t> signs of congestion </a:t>
            </a:r>
            <a:r>
              <a:rPr lang="en-US" sz="1200" b="1" kern="1200" dirty="0" smtClean="0">
                <a:solidFill>
                  <a:schemeClr val="tx1"/>
                </a:solidFill>
                <a:effectLst/>
                <a:latin typeface="Times New Roman" charset="0"/>
                <a:ea typeface="+mn-ea"/>
                <a:cs typeface="+mn-cs"/>
              </a:rPr>
              <a:t>AND </a:t>
            </a:r>
            <a:r>
              <a:rPr lang="en-US" sz="1200" kern="1200" dirty="0" smtClean="0">
                <a:solidFill>
                  <a:schemeClr val="tx1"/>
                </a:solidFill>
                <a:effectLst/>
                <a:latin typeface="Times New Roman" charset="0"/>
                <a:ea typeface="+mn-ea"/>
                <a:cs typeface="+mn-cs"/>
              </a:rPr>
              <a:t>high natriuretic peptide levels were eligible for the study.  </a:t>
            </a:r>
          </a:p>
          <a:p>
            <a:r>
              <a:rPr lang="en-US" sz="1200" kern="1200" dirty="0" smtClean="0">
                <a:solidFill>
                  <a:schemeClr val="tx1"/>
                </a:solidFill>
                <a:effectLst/>
                <a:latin typeface="Times New Roman" charset="0"/>
                <a:ea typeface="+mn-ea"/>
                <a:cs typeface="+mn-cs"/>
              </a:rPr>
              <a:t> </a:t>
            </a:r>
          </a:p>
          <a:p>
            <a:r>
              <a:rPr lang="en-US" sz="1200" kern="1200" dirty="0" smtClean="0">
                <a:solidFill>
                  <a:schemeClr val="tx1"/>
                </a:solidFill>
                <a:effectLst/>
                <a:latin typeface="Times New Roman" charset="0"/>
                <a:ea typeface="+mn-ea"/>
                <a:cs typeface="+mn-cs"/>
              </a:rPr>
              <a:t>Exclusion criteria are shown here</a:t>
            </a:r>
            <a:endParaRPr lang="en-US" dirty="0" smtClean="0"/>
          </a:p>
          <a:p>
            <a:endParaRPr lang="en-US" dirty="0" smtClean="0"/>
          </a:p>
          <a:p>
            <a:r>
              <a:rPr lang="en-US" dirty="0" smtClean="0"/>
              <a:t>Patients </a:t>
            </a:r>
            <a:r>
              <a:rPr lang="en-US" dirty="0" smtClean="0"/>
              <a:t>required</a:t>
            </a:r>
            <a:r>
              <a:rPr lang="en-US" baseline="0" dirty="0" smtClean="0"/>
              <a:t> to be c</a:t>
            </a:r>
            <a:r>
              <a:rPr lang="en-US" dirty="0" smtClean="0"/>
              <a:t>linically</a:t>
            </a:r>
            <a:r>
              <a:rPr lang="en-US" baseline="0" dirty="0" smtClean="0"/>
              <a:t> stable, prior to randomization,  defined as:</a:t>
            </a:r>
          </a:p>
          <a:p>
            <a:r>
              <a:rPr lang="en-US" baseline="0" dirty="0" smtClean="0"/>
              <a:t>No IV </a:t>
            </a:r>
            <a:r>
              <a:rPr lang="en-US" baseline="0" dirty="0" err="1" smtClean="0"/>
              <a:t>vasodialtor</a:t>
            </a:r>
            <a:r>
              <a:rPr lang="en-US" baseline="0" dirty="0" smtClean="0"/>
              <a:t> therapy for at least 24 hours and no IV diuretic for at least 12 </a:t>
            </a:r>
          </a:p>
          <a:p>
            <a:r>
              <a:rPr lang="en-US" baseline="0" dirty="0" smtClean="0"/>
              <a:t>SBP </a:t>
            </a:r>
            <a:r>
              <a:rPr lang="en-US" u="sng" baseline="0" dirty="0" smtClean="0"/>
              <a:t>&gt;</a:t>
            </a:r>
            <a:r>
              <a:rPr lang="en-US" baseline="0" dirty="0" smtClean="0"/>
              <a:t> 110  and &lt; 160 </a:t>
            </a:r>
          </a:p>
          <a:p>
            <a:r>
              <a:rPr lang="en-US" baseline="0" dirty="0" smtClean="0"/>
              <a:t>And, HR </a:t>
            </a:r>
            <a:r>
              <a:rPr lang="en-US" u="sng" baseline="0" dirty="0" smtClean="0"/>
              <a:t>&gt;</a:t>
            </a:r>
            <a:r>
              <a:rPr lang="en-US" baseline="0" dirty="0" smtClean="0"/>
              <a:t> 50 and &lt; 100</a:t>
            </a:r>
            <a:endParaRPr lang="en-US" dirty="0"/>
          </a:p>
        </p:txBody>
      </p:sp>
    </p:spTree>
    <p:extLst>
      <p:ext uri="{BB962C8B-B14F-4D97-AF65-F5344CB8AC3E}">
        <p14:creationId xmlns:p14="http://schemas.microsoft.com/office/powerpoint/2010/main" val="3206994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7388"/>
            <a:ext cx="4568825" cy="3425825"/>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Disposition</a:t>
            </a:r>
            <a:r>
              <a:rPr lang="en-US" baseline="0" dirty="0" smtClean="0"/>
              <a:t> of patients that reached target dos: </a:t>
            </a:r>
            <a:r>
              <a:rPr lang="en-US" dirty="0" smtClean="0"/>
              <a:t>After</a:t>
            </a:r>
            <a:r>
              <a:rPr lang="en-US" baseline="0" dirty="0" smtClean="0"/>
              <a:t> 8 weeks follow up (visit 4), 71.8% patients were on 10 mg and 15.4 % were on 5 mg </a:t>
            </a:r>
          </a:p>
          <a:p>
            <a:endParaRPr lang="en-US" baseline="0" dirty="0" smtClean="0"/>
          </a:p>
          <a:p>
            <a:r>
              <a:rPr lang="en-US" b="1" baseline="0" dirty="0" smtClean="0"/>
              <a:t>Important to again re-emphasize here that patients could be enrolled both as inpatients and outpatients</a:t>
            </a:r>
            <a:r>
              <a:rPr lang="en-US" b="1" baseline="0" dirty="0" smtClean="0"/>
              <a:t>.</a:t>
            </a:r>
          </a:p>
          <a:p>
            <a:endParaRPr lang="en-US" b="1"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charset="0"/>
                <a:ea typeface="+mn-ea"/>
                <a:cs typeface="+mn-cs"/>
              </a:rPr>
              <a:t>Note:   if asked., at  8 weeks of follow up (visit 4), 71.8% patients were on 10 mg and 15.4 % were on 5 mg </a:t>
            </a:r>
          </a:p>
          <a:p>
            <a:endParaRPr lang="en-US" b="1" baseline="0" dirty="0" smtClean="0"/>
          </a:p>
        </p:txBody>
      </p:sp>
    </p:spTree>
    <p:extLst>
      <p:ext uri="{BB962C8B-B14F-4D97-AF65-F5344CB8AC3E}">
        <p14:creationId xmlns:p14="http://schemas.microsoft.com/office/powerpoint/2010/main" val="2617347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charset="0"/>
                <a:ea typeface="+mn-ea"/>
                <a:cs typeface="+mn-cs"/>
              </a:rPr>
              <a:t>The primary endpoint of the study was change  in natriuretic biomarkers from baseline to 12 weeks.  All additional endpoints were exploratory or related to safety.</a:t>
            </a:r>
          </a:p>
          <a:p>
            <a:endParaRPr lang="en-US" sz="1200" kern="1200" dirty="0" smtClean="0">
              <a:solidFill>
                <a:schemeClr val="tx1"/>
              </a:solidFill>
              <a:effectLst/>
              <a:latin typeface="Times New Roman" charset="0"/>
              <a:ea typeface="+mn-ea"/>
              <a:cs typeface="+mn-cs"/>
            </a:endParaRPr>
          </a:p>
          <a:p>
            <a:r>
              <a:rPr lang="en-US" sz="1200" kern="1200" dirty="0" smtClean="0">
                <a:solidFill>
                  <a:schemeClr val="tx1"/>
                </a:solidFill>
                <a:effectLst/>
                <a:latin typeface="Times New Roman" charset="0"/>
                <a:ea typeface="+mn-ea"/>
                <a:cs typeface="+mn-cs"/>
              </a:rPr>
              <a:t>For the  pre-specified primary analysis of the primary endpoint,  the 3  highest dose vericiguat groups were pooled and compared to placebo.  Secondary analyses of the primary endpoint were pre-specified to investigate a dose response relationship of the individual across the studied vericiguat dose as well as the individual dose groups</a:t>
            </a:r>
            <a:endParaRPr lang="en-US" dirty="0"/>
          </a:p>
        </p:txBody>
      </p:sp>
    </p:spTree>
    <p:extLst>
      <p:ext uri="{BB962C8B-B14F-4D97-AF65-F5344CB8AC3E}">
        <p14:creationId xmlns:p14="http://schemas.microsoft.com/office/powerpoint/2010/main" val="295032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charset="0"/>
                <a:ea typeface="+mn-ea"/>
                <a:cs typeface="+mn-cs"/>
              </a:rPr>
              <a:t>Of  </a:t>
            </a:r>
            <a:r>
              <a:rPr lang="en-US" sz="1200" b="1" kern="1200" dirty="0" smtClean="0">
                <a:solidFill>
                  <a:schemeClr val="tx1"/>
                </a:solidFill>
                <a:effectLst/>
                <a:latin typeface="Times New Roman" charset="0"/>
                <a:ea typeface="+mn-ea"/>
                <a:cs typeface="+mn-cs"/>
              </a:rPr>
              <a:t>632 </a:t>
            </a:r>
            <a:r>
              <a:rPr lang="en-US" sz="1200" kern="1200" dirty="0" smtClean="0">
                <a:solidFill>
                  <a:schemeClr val="tx1"/>
                </a:solidFill>
                <a:effectLst/>
                <a:latin typeface="Times New Roman" charset="0"/>
                <a:ea typeface="+mn-ea"/>
                <a:cs typeface="+mn-cs"/>
              </a:rPr>
              <a:t>patients screened, </a:t>
            </a:r>
            <a:r>
              <a:rPr lang="en-US" sz="1200" b="1" kern="1200" dirty="0" smtClean="0">
                <a:solidFill>
                  <a:schemeClr val="tx1"/>
                </a:solidFill>
                <a:effectLst/>
                <a:latin typeface="Times New Roman" charset="0"/>
                <a:ea typeface="+mn-ea"/>
                <a:cs typeface="+mn-cs"/>
              </a:rPr>
              <a:t>456 </a:t>
            </a:r>
            <a:r>
              <a:rPr lang="en-US" sz="1200" kern="1200" dirty="0" smtClean="0">
                <a:solidFill>
                  <a:schemeClr val="tx1"/>
                </a:solidFill>
                <a:effectLst/>
                <a:latin typeface="Times New Roman" charset="0"/>
                <a:ea typeface="+mn-ea"/>
                <a:cs typeface="+mn-cs"/>
              </a:rPr>
              <a:t>were randomized into 5 equally sized study groups (4 vericiguat groups, 1 placebo group.    Approximately 80% of patients completed the study.   The mean time from clinical  stabilization to  randomization was 14.4 days.  Overall, </a:t>
            </a:r>
            <a:r>
              <a:rPr lang="en-US" sz="1200" b="1" kern="1200" dirty="0" smtClean="0">
                <a:solidFill>
                  <a:schemeClr val="tx1"/>
                </a:solidFill>
                <a:effectLst/>
                <a:latin typeface="Times New Roman" charset="0"/>
                <a:ea typeface="+mn-ea"/>
                <a:cs typeface="+mn-cs"/>
              </a:rPr>
              <a:t>351</a:t>
            </a:r>
            <a:r>
              <a:rPr lang="en-US" sz="1200" kern="1200" dirty="0" smtClean="0">
                <a:solidFill>
                  <a:schemeClr val="tx1"/>
                </a:solidFill>
                <a:effectLst/>
                <a:latin typeface="Times New Roman" charset="0"/>
                <a:ea typeface="+mn-ea"/>
                <a:cs typeface="+mn-cs"/>
              </a:rPr>
              <a:t> patients (77%) had completed the study with valid biomarker levels and were included in the per-protocol set (PPS) for validation of the primary end point.</a:t>
            </a:r>
            <a:endParaRPr lang="en-US" dirty="0"/>
          </a:p>
        </p:txBody>
      </p:sp>
    </p:spTree>
    <p:extLst>
      <p:ext uri="{BB962C8B-B14F-4D97-AF65-F5344CB8AC3E}">
        <p14:creationId xmlns:p14="http://schemas.microsoft.com/office/powerpoint/2010/main" val="2133029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charset="0"/>
                <a:ea typeface="+mn-ea"/>
                <a:cs typeface="+mn-cs"/>
              </a:rPr>
              <a:t>Global representation of study recruitment is depicted here.  .  160 sites in 24 countries participated in the study.    The majority of patients came from Europe, with 51% from Western Europe and 25% from Eastern Europe.  Asia Pacific contributed 18% and  N. America 6%. </a:t>
            </a:r>
            <a:endParaRPr lang="en-US" dirty="0"/>
          </a:p>
        </p:txBody>
      </p:sp>
    </p:spTree>
    <p:extLst>
      <p:ext uri="{BB962C8B-B14F-4D97-AF65-F5344CB8AC3E}">
        <p14:creationId xmlns:p14="http://schemas.microsoft.com/office/powerpoint/2010/main" val="32169850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4"/>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3"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eaLnBrk="1" latinLnBrk="0" hangingPunct="1"/>
            <a:fld id="{544213AF-26F6-41FA-8D85-E2C5388D6E58}" type="datetimeFigureOut">
              <a:rPr lang="en-US" smtClean="0"/>
              <a:pPr eaLnBrk="1" latinLnBrk="0" hangingPunct="1"/>
              <a:t>11/8/2015</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eaLnBrk="1" latinLnBrk="0" hangingPunct="1"/>
              <a:t>‹#›</a:t>
            </a:fld>
            <a:endParaRPr kumimoji="0" lang="en-US" dirty="0">
              <a:solidFill>
                <a:srgbClr val="FFFFFF"/>
              </a:solidFill>
            </a:endParaRPr>
          </a:p>
        </p:txBody>
      </p:sp>
      <p:pic>
        <p:nvPicPr>
          <p:cNvPr id="13"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69578" y="169863"/>
            <a:ext cx="11684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2"/>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11/8/2015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2"/>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11/8/2015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endParaRPr lang="en-US">
              <a:solidFill>
                <a:prstClr val="white"/>
              </a:solidFill>
            </a:endParaRPr>
          </a:p>
        </p:txBody>
      </p:sp>
      <p:sp>
        <p:nvSpPr>
          <p:cNvPr id="9" name="Title 8"/>
          <p:cNvSpPr>
            <a:spLocks noGrp="1"/>
          </p:cNvSpPr>
          <p:nvPr>
            <p:ph type="ctrTitle"/>
          </p:nvPr>
        </p:nvSpPr>
        <p:spPr>
          <a:xfrm>
            <a:off x="685800" y="1752604"/>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3"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hangingPunct="1"/>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11/8/2015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lang="en-US" smtClean="0"/>
              <a:pPr/>
              <a:t>‹#›</a:t>
            </a:fld>
            <a:endParaRPr lang="en-US" dirty="0"/>
          </a:p>
        </p:txBody>
      </p:sp>
      <p:pic>
        <p:nvPicPr>
          <p:cNvPr id="13"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69578" y="169863"/>
            <a:ext cx="11684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extLst>
      <p:ext uri="{BB962C8B-B14F-4D97-AF65-F5344CB8AC3E}">
        <p14:creationId xmlns:p14="http://schemas.microsoft.com/office/powerpoint/2010/main" val="3749850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solidFill>
                  <a:prstClr val="black"/>
                </a:solidFill>
              </a:rPr>
              <a:pPr/>
              <a:t>11/8/2015</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D5BBC35B-A44B-4119-B8DA-DE9E3DFADA20}"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81118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solidFill>
                  <a:prstClr val="black"/>
                </a:solidFill>
              </a:rPr>
              <a:pPr/>
              <a:t>11/8/2015</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D5BBC35B-A44B-4119-B8DA-DE9E3DFADA20}" type="slidenum">
              <a:rPr lang="en-US" smtClean="0">
                <a:solidFill>
                  <a:prstClr val="black"/>
                </a:solidFill>
              </a:rPr>
              <a:pPr/>
              <a:t>‹#›</a:t>
            </a:fld>
            <a:endParaRPr lang="en-US">
              <a:solidFill>
                <a:prstClr val="black"/>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endParaRPr lang="en-US">
              <a:solidFill>
                <a:prstClr val="white"/>
              </a:solidFill>
            </a:endParaRPr>
          </a:p>
        </p:txBody>
      </p:sp>
    </p:spTree>
    <p:extLst>
      <p:ext uri="{BB962C8B-B14F-4D97-AF65-F5344CB8AC3E}">
        <p14:creationId xmlns:p14="http://schemas.microsoft.com/office/powerpoint/2010/main" val="438898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4"/>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34"/>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solidFill>
                  <a:prstClr val="black"/>
                </a:solidFill>
              </a:rPr>
              <a:pPr/>
              <a:t>11/8/2015</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D5BBC35B-A44B-4119-B8DA-DE9E3DFADA20}" type="slidenum">
              <a:rPr lang="en-US" smtClean="0">
                <a:solidFill>
                  <a:prstClr val="black"/>
                </a:solidFill>
              </a:rPr>
              <a:pPr/>
              <a:t>‹#›</a:t>
            </a:fld>
            <a:endParaRPr lang="en-US">
              <a:solidFill>
                <a:prstClr val="black"/>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0170788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9"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6"/>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8" y="1444296"/>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solidFill>
                  <a:prstClr val="black"/>
                </a:solidFill>
              </a:rPr>
              <a:pPr/>
              <a:t>11/8/2015</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D5BBC35B-A44B-4119-B8DA-DE9E3DFADA20}"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3362229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4213AF-26F6-41FA-8D85-E2C5388D6E58}" type="datetimeFigureOut">
              <a:rPr lang="en-US" smtClean="0">
                <a:solidFill>
                  <a:prstClr val="black"/>
                </a:solidFill>
              </a:rPr>
              <a:pPr/>
              <a:t>11/8/2015</a:t>
            </a:fld>
            <a:endParaRPr lang="en-US">
              <a:solidFill>
                <a:prstClr val="black"/>
              </a:solidFill>
            </a:endParaRPr>
          </a:p>
        </p:txBody>
      </p:sp>
      <p:sp>
        <p:nvSpPr>
          <p:cNvPr id="4" name="Footer Placeholder 3"/>
          <p:cNvSpPr>
            <a:spLocks noGrp="1"/>
          </p:cNvSpPr>
          <p:nvPr>
            <p:ph type="ftr" sz="quarter" idx="11"/>
          </p:nvPr>
        </p:nvSpPr>
        <p:spPr/>
        <p:txBody>
          <a:bodyPr/>
          <a:lstStyle>
            <a:extLst/>
          </a:lstStyle>
          <a:p>
            <a:endParaRPr lang="en-US">
              <a:solidFill>
                <a:prstClr val="black"/>
              </a:solidFill>
            </a:endParaRPr>
          </a:p>
        </p:txBody>
      </p:sp>
      <p:sp>
        <p:nvSpPr>
          <p:cNvPr id="5" name="Slide Number Placeholder 4"/>
          <p:cNvSpPr>
            <a:spLocks noGrp="1"/>
          </p:cNvSpPr>
          <p:nvPr>
            <p:ph type="sldNum" sz="quarter" idx="12"/>
          </p:nvPr>
        </p:nvSpPr>
        <p:spPr/>
        <p:txBody>
          <a:bodyPr/>
          <a:lstStyle>
            <a:extLst/>
          </a:lstStyle>
          <a:p>
            <a:fld id="{D5BBC35B-A44B-4119-B8DA-DE9E3DFADA20}" type="slidenum">
              <a:rPr lang="en-US" smtClean="0">
                <a:solidFill>
                  <a:prstClr val="black"/>
                </a:solidFill>
              </a:rPr>
              <a:pPr/>
              <a:t>‹#›</a:t>
            </a:fld>
            <a:endParaRPr lang="en-US">
              <a:solidFill>
                <a:prstClr val="black"/>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7352642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4213AF-26F6-41FA-8D85-E2C5388D6E58}" type="datetimeFigureOut">
              <a:rPr lang="en-US" smtClean="0">
                <a:solidFill>
                  <a:prstClr val="black"/>
                </a:solidFill>
              </a:rPr>
              <a:pPr/>
              <a:t>11/8/2015</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D5BBC35B-A44B-4119-B8DA-DE9E3DFADA20}"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877954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solidFill>
                  <a:prstClr val="black"/>
                </a:solidFill>
              </a:rPr>
              <a:pPr/>
              <a:t>11/8/2015</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D5BBC35B-A44B-4119-B8DA-DE9E3DFADA20}"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69414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11/8/2015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solidFill>
                  <a:prstClr val="black"/>
                </a:solidFill>
              </a:rPr>
              <a:pPr/>
              <a:t>11/8/2015</a:t>
            </a:fld>
            <a:endParaRPr lang="en-US">
              <a:solidFill>
                <a:prstClr val="black"/>
              </a:solidFill>
            </a:endParaRPr>
          </a:p>
        </p:txBody>
      </p:sp>
      <p:sp>
        <p:nvSpPr>
          <p:cNvPr id="6" name="Footer Placeholder 5"/>
          <p:cNvSpPr>
            <a:spLocks noGrp="1"/>
          </p:cNvSpPr>
          <p:nvPr>
            <p:ph type="ftr" sz="quarter" idx="11"/>
          </p:nvPr>
        </p:nvSpPr>
        <p:spPr>
          <a:xfrm>
            <a:off x="4380075" y="6407950"/>
            <a:ext cx="2350681" cy="365125"/>
          </a:xfrm>
        </p:spPr>
        <p:txBody>
          <a:bodyPr/>
          <a:lstStyle>
            <a:lvl1pPr>
              <a:defRPr>
                <a:solidFill>
                  <a:schemeClr val="tx1"/>
                </a:solidFill>
              </a:defRPr>
            </a:lvl1pPr>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lang="en-US" smtClean="0">
                <a:solidFill>
                  <a:prstClr val="black"/>
                </a:solidFill>
              </a:rPr>
              <a:pPr/>
              <a:t>‹#›</a:t>
            </a:fld>
            <a:endParaRPr lang="en-US">
              <a:solidFill>
                <a:prstClr val="black"/>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9" name="Freeform 8"/>
          <p:cNvSpPr>
            <a:spLocks/>
          </p:cNvSpPr>
          <p:nvPr/>
        </p:nvSpPr>
        <p:spPr bwMode="auto">
          <a:xfrm>
            <a:off x="485720"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0" name="Right Triangle 9"/>
          <p:cNvSpPr>
            <a:spLocks/>
          </p:cNvSpPr>
          <p:nvPr/>
        </p:nvSpPr>
        <p:spPr bwMode="auto">
          <a:xfrm>
            <a:off x="-6041"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hangingPunct="1"/>
            <a:endParaRPr lang="en-US">
              <a:solidFill>
                <a:prstClr val="white"/>
              </a:solidFill>
            </a:endParaRPr>
          </a:p>
        </p:txBody>
      </p:sp>
      <p:cxnSp>
        <p:nvCxnSpPr>
          <p:cNvPr id="11" name="Straight Connector 10"/>
          <p:cNvCxnSpPr/>
          <p:nvPr/>
        </p:nvCxnSpPr>
        <p:spPr>
          <a:xfrm>
            <a:off x="-9235" y="5787744"/>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endParaRPr lang="en-US">
              <a:solidFill>
                <a:prstClr val="white"/>
              </a:solidFill>
            </a:endParaRPr>
          </a:p>
        </p:txBody>
      </p:sp>
    </p:spTree>
    <p:extLst>
      <p:ext uri="{BB962C8B-B14F-4D97-AF65-F5344CB8AC3E}">
        <p14:creationId xmlns:p14="http://schemas.microsoft.com/office/powerpoint/2010/main" val="14199899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2"/>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solidFill>
                  <a:prstClr val="black"/>
                </a:solidFill>
              </a:rPr>
              <a:pPr/>
              <a:t>11/8/2015</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D5BBC35B-A44B-4119-B8DA-DE9E3DFADA20}"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61880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2"/>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solidFill>
                  <a:prstClr val="black"/>
                </a:solidFill>
              </a:rPr>
              <a:pPr/>
              <a:t>11/8/2015</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D5BBC35B-A44B-4119-B8DA-DE9E3DFADA20}"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08685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11/8/2015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4"/>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34"/>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11/8/2015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9"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6"/>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8" y="1444296"/>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11/8/2015</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11/8/2015</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11/8/2015</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eaLnBrk="1" latinLnBrk="0" hangingPunct="1"/>
            <a:fld id="{544213AF-26F6-41FA-8D85-E2C5388D6E58}" type="datetimeFigureOut">
              <a:rPr lang="en-US" smtClean="0"/>
              <a:pPr eaLnBrk="1" latinLnBrk="0" hangingPunct="1"/>
              <a:t>11/8/2015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eaLnBrk="1" latinLnBrk="0" hangingPunct="1"/>
            <a:fld id="{544213AF-26F6-41FA-8D85-E2C5388D6E58}" type="datetimeFigureOut">
              <a:rPr lang="en-US" smtClean="0"/>
              <a:pPr eaLnBrk="1" latinLnBrk="0" hangingPunct="1"/>
              <a:t>11/8/2015</a:t>
            </a:fld>
            <a:endParaRPr lang="en-US">
              <a:solidFill>
                <a:schemeClr val="tx1"/>
              </a:solidFill>
            </a:endParaRPr>
          </a:p>
        </p:txBody>
      </p:sp>
      <p:sp>
        <p:nvSpPr>
          <p:cNvPr id="6" name="Footer Placeholder 5"/>
          <p:cNvSpPr>
            <a:spLocks noGrp="1"/>
          </p:cNvSpPr>
          <p:nvPr>
            <p:ph type="ftr" sz="quarter" idx="11"/>
          </p:nvPr>
        </p:nvSpPr>
        <p:spPr>
          <a:xfrm>
            <a:off x="4380075" y="6407950"/>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eaLnBrk="1" latinLnBrk="0" hangingPunct="1"/>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20"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1"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5" y="5787744"/>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20"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1"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5" y="5787744"/>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34"/>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eaLnBrk="1" latinLnBrk="0" hangingPunct="1"/>
            <a:fld id="{544213AF-26F6-41FA-8D85-E2C5388D6E58}" type="datetimeFigureOut">
              <a:rPr lang="en-US" smtClean="0"/>
              <a:pPr eaLnBrk="1" latinLnBrk="0" hangingPunct="1"/>
              <a:t>11/8/2015</a:t>
            </a:fld>
            <a:endParaRPr lang="en-US" sz="1000" dirty="0">
              <a:solidFill>
                <a:schemeClr val="tx1"/>
              </a:solidFill>
            </a:endParaRPr>
          </a:p>
        </p:txBody>
      </p:sp>
      <p:sp>
        <p:nvSpPr>
          <p:cNvPr id="22" name="Footer Placeholder 21"/>
          <p:cNvSpPr>
            <a:spLocks noGrp="1"/>
          </p:cNvSpPr>
          <p:nvPr>
            <p:ph type="ftr" sz="quarter" idx="3"/>
          </p:nvPr>
        </p:nvSpPr>
        <p:spPr>
          <a:xfrm>
            <a:off x="4380075" y="6407950"/>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50"/>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eaLnBrk="1" latinLnBrk="0" hangingPunct="1"/>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eform 11"/>
          <p:cNvSpPr>
            <a:spLocks/>
          </p:cNvSpPr>
          <p:nvPr/>
        </p:nvSpPr>
        <p:spPr bwMode="auto">
          <a:xfrm>
            <a:off x="485720"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ight Triangle 13"/>
          <p:cNvSpPr>
            <a:spLocks/>
          </p:cNvSpPr>
          <p:nvPr/>
        </p:nvSpPr>
        <p:spPr bwMode="auto">
          <a:xfrm>
            <a:off x="-6041"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hangingPunct="1"/>
            <a:endParaRPr lang="en-US">
              <a:solidFill>
                <a:prstClr val="white"/>
              </a:solidFill>
            </a:endParaRPr>
          </a:p>
        </p:txBody>
      </p:sp>
      <p:cxnSp>
        <p:nvCxnSpPr>
          <p:cNvPr id="15" name="Straight Connector 14"/>
          <p:cNvCxnSpPr/>
          <p:nvPr/>
        </p:nvCxnSpPr>
        <p:spPr>
          <a:xfrm>
            <a:off x="-9235" y="5787744"/>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34"/>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solidFill>
                  <a:prstClr val="black"/>
                </a:solidFill>
              </a:rPr>
              <a:pPr/>
              <a:t>11/8/2015</a:t>
            </a:fld>
            <a:endParaRPr lang="en-US" dirty="0">
              <a:solidFill>
                <a:prstClr val="black"/>
              </a:solidFill>
            </a:endParaRPr>
          </a:p>
        </p:txBody>
      </p:sp>
      <p:sp>
        <p:nvSpPr>
          <p:cNvPr id="22" name="Footer Placeholder 21"/>
          <p:cNvSpPr>
            <a:spLocks noGrp="1"/>
          </p:cNvSpPr>
          <p:nvPr>
            <p:ph type="ftr" sz="quarter" idx="3"/>
          </p:nvPr>
        </p:nvSpPr>
        <p:spPr>
          <a:xfrm>
            <a:off x="4380075" y="6407950"/>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solidFill>
                <a:prstClr val="black"/>
              </a:solidFill>
            </a:endParaRPr>
          </a:p>
        </p:txBody>
      </p:sp>
      <p:sp>
        <p:nvSpPr>
          <p:cNvPr id="18" name="Slide Number Placeholder 17"/>
          <p:cNvSpPr>
            <a:spLocks noGrp="1"/>
          </p:cNvSpPr>
          <p:nvPr>
            <p:ph type="sldNum" sz="quarter" idx="4"/>
          </p:nvPr>
        </p:nvSpPr>
        <p:spPr>
          <a:xfrm>
            <a:off x="8647272" y="6407950"/>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5945669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image" Target="../media/image2.png"/><Relationship Id="rId7"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9437" y="219076"/>
            <a:ext cx="131445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
        <p:nvSpPr>
          <p:cNvPr id="2" name="Title 1"/>
          <p:cNvSpPr>
            <a:spLocks noGrp="1"/>
          </p:cNvSpPr>
          <p:nvPr>
            <p:ph type="ctrTitle"/>
          </p:nvPr>
        </p:nvSpPr>
        <p:spPr>
          <a:xfrm>
            <a:off x="685800" y="1313037"/>
            <a:ext cx="7772400" cy="1829761"/>
          </a:xfrm>
          <a:solidFill>
            <a:schemeClr val="accent5">
              <a:lumMod val="50000"/>
            </a:schemeClr>
          </a:solidFill>
          <a:ln>
            <a:solidFill>
              <a:schemeClr val="tx2">
                <a:lumMod val="50000"/>
              </a:schemeClr>
            </a:solidFill>
          </a:ln>
          <a:effectLst>
            <a:innerShdw blurRad="63500" dist="50800" dir="18900000">
              <a:prstClr val="black">
                <a:alpha val="50000"/>
              </a:prstClr>
            </a:innerShdw>
          </a:effectLst>
          <a:scene3d>
            <a:camera prst="orthographicFront"/>
            <a:lightRig rig="soft" dir="t"/>
          </a:scene3d>
          <a:sp3d>
            <a:bevelT w="165100" prst="coolSlant"/>
          </a:sp3d>
        </p:spPr>
        <p:txBody>
          <a:bodyPr anchor="ctr">
            <a:noAutofit/>
            <a:scene3d>
              <a:camera prst="orthographicFront"/>
              <a:lightRig rig="soft" dir="t"/>
            </a:scene3d>
            <a:sp3d prstMaterial="softEdge">
              <a:bevelT w="25400" h="25400"/>
            </a:sp3d>
          </a:bodyPr>
          <a:lstStyle/>
          <a:p>
            <a:pPr algn="ctr"/>
            <a:r>
              <a:rPr lang="en-US" sz="2600" b="1" dirty="0" smtClean="0">
                <a:solidFill>
                  <a:srgbClr val="FFC000"/>
                </a:solidFill>
                <a:effectLst/>
              </a:rPr>
              <a:t>The Soluble Guanylate Cyclase Stimulator Vericiguat in Worsening Chronic Heart Failure with Reduced Ejection Fraction: The </a:t>
            </a:r>
            <a:r>
              <a:rPr lang="en-US" sz="2600" dirty="0" smtClean="0">
                <a:solidFill>
                  <a:srgbClr val="FFC000"/>
                </a:solidFill>
                <a:effectLst/>
              </a:rPr>
              <a:t>SOCRATES-REDUCED </a:t>
            </a:r>
            <a:r>
              <a:rPr lang="en-US" sz="2600" dirty="0">
                <a:solidFill>
                  <a:srgbClr val="FFC000"/>
                </a:solidFill>
                <a:effectLst/>
              </a:rPr>
              <a:t>D</a:t>
            </a:r>
            <a:r>
              <a:rPr lang="en-US" sz="2600" dirty="0" smtClean="0">
                <a:solidFill>
                  <a:srgbClr val="FFC000"/>
                </a:solidFill>
                <a:effectLst/>
              </a:rPr>
              <a:t>ose Finding </a:t>
            </a:r>
            <a:r>
              <a:rPr lang="en-US" sz="2600" dirty="0">
                <a:solidFill>
                  <a:srgbClr val="FFC000"/>
                </a:solidFill>
                <a:effectLst/>
              </a:rPr>
              <a:t>P</a:t>
            </a:r>
            <a:r>
              <a:rPr lang="en-US" sz="2600" dirty="0" smtClean="0">
                <a:solidFill>
                  <a:srgbClr val="FFC000"/>
                </a:solidFill>
                <a:effectLst/>
              </a:rPr>
              <a:t>hase II  </a:t>
            </a:r>
            <a:r>
              <a:rPr lang="en-US" sz="2600" dirty="0">
                <a:solidFill>
                  <a:srgbClr val="FFC000"/>
                </a:solidFill>
                <a:effectLst/>
              </a:rPr>
              <a:t>S</a:t>
            </a:r>
            <a:r>
              <a:rPr lang="en-US" sz="2600" dirty="0" smtClean="0">
                <a:solidFill>
                  <a:srgbClr val="FFC000"/>
                </a:solidFill>
                <a:effectLst/>
              </a:rPr>
              <a:t>tudy</a:t>
            </a:r>
            <a:endParaRPr lang="en-US" sz="2600" dirty="0">
              <a:solidFill>
                <a:srgbClr val="FFC000"/>
              </a:solidFill>
              <a:effectLst/>
            </a:endParaRPr>
          </a:p>
        </p:txBody>
      </p:sp>
      <p:sp>
        <p:nvSpPr>
          <p:cNvPr id="3" name="Subtitle 2"/>
          <p:cNvSpPr>
            <a:spLocks noGrp="1"/>
          </p:cNvSpPr>
          <p:nvPr>
            <p:ph type="subTitle" idx="1"/>
          </p:nvPr>
        </p:nvSpPr>
        <p:spPr>
          <a:xfrm>
            <a:off x="685800" y="3410422"/>
            <a:ext cx="7772400" cy="2512706"/>
          </a:xfrm>
        </p:spPr>
        <p:txBody>
          <a:bodyPr>
            <a:noAutofit/>
          </a:bodyPr>
          <a:lstStyle/>
          <a:p>
            <a:pPr algn="ctr"/>
            <a:r>
              <a:rPr lang="en-US" sz="2000" b="1" dirty="0">
                <a:solidFill>
                  <a:schemeClr val="bg1"/>
                </a:solidFill>
                <a:latin typeface="Arial" panose="020B0604020202020204" pitchFamily="34" charset="0"/>
                <a:cs typeface="Arial" panose="020B0604020202020204" pitchFamily="34" charset="0"/>
              </a:rPr>
              <a:t>Mihai Gheorghiade </a:t>
            </a:r>
            <a:r>
              <a:rPr lang="en-US" sz="2000" b="1" dirty="0" smtClean="0">
                <a:solidFill>
                  <a:schemeClr val="bg1"/>
                </a:solidFill>
                <a:latin typeface="Arial" panose="020B0604020202020204" pitchFamily="34" charset="0"/>
                <a:cs typeface="Arial" panose="020B0604020202020204" pitchFamily="34" charset="0"/>
              </a:rPr>
              <a:t>MD</a:t>
            </a:r>
          </a:p>
          <a:p>
            <a:pPr algn="ctr"/>
            <a:r>
              <a:rPr lang="en-US" sz="1600" b="1" dirty="0" smtClean="0">
                <a:solidFill>
                  <a:schemeClr val="bg1"/>
                </a:solidFill>
                <a:latin typeface="Arial" panose="020B0604020202020204" pitchFamily="34" charset="0"/>
                <a:cs typeface="Arial" panose="020B0604020202020204" pitchFamily="34" charset="0"/>
              </a:rPr>
              <a:t>Center </a:t>
            </a:r>
            <a:r>
              <a:rPr lang="en-US" sz="1600" b="1" dirty="0">
                <a:solidFill>
                  <a:schemeClr val="bg1"/>
                </a:solidFill>
                <a:latin typeface="Arial" panose="020B0604020202020204" pitchFamily="34" charset="0"/>
                <a:cs typeface="Arial" panose="020B0604020202020204" pitchFamily="34" charset="0"/>
              </a:rPr>
              <a:t>for Cardiovascular Innovation, </a:t>
            </a:r>
            <a:br>
              <a:rPr lang="en-US" sz="1600" b="1" dirty="0">
                <a:solidFill>
                  <a:schemeClr val="bg1"/>
                </a:solidFill>
                <a:latin typeface="Arial" panose="020B0604020202020204" pitchFamily="34" charset="0"/>
                <a:cs typeface="Arial" panose="020B0604020202020204" pitchFamily="34" charset="0"/>
              </a:rPr>
            </a:br>
            <a:r>
              <a:rPr lang="en-US" sz="1600" b="1" dirty="0">
                <a:solidFill>
                  <a:schemeClr val="bg1"/>
                </a:solidFill>
                <a:latin typeface="Arial" panose="020B0604020202020204" pitchFamily="34" charset="0"/>
                <a:cs typeface="Arial" panose="020B0604020202020204" pitchFamily="34" charset="0"/>
              </a:rPr>
              <a:t>Northwestern University Feinberg School of Medicine, Chicago, </a:t>
            </a:r>
            <a:r>
              <a:rPr lang="en-US" sz="1600" b="1" dirty="0" smtClean="0">
                <a:solidFill>
                  <a:schemeClr val="bg1"/>
                </a:solidFill>
                <a:latin typeface="Arial" panose="020B0604020202020204" pitchFamily="34" charset="0"/>
                <a:cs typeface="Arial" panose="020B0604020202020204" pitchFamily="34" charset="0"/>
              </a:rPr>
              <a:t>Illinois</a:t>
            </a:r>
            <a:endParaRPr lang="en-US" sz="1600" dirty="0">
              <a:solidFill>
                <a:schemeClr val="bg1"/>
              </a:solidFill>
              <a:latin typeface="Arial" panose="020B0604020202020204" pitchFamily="34" charset="0"/>
              <a:cs typeface="Arial" panose="020B0604020202020204" pitchFamily="34" charset="0"/>
            </a:endParaRPr>
          </a:p>
          <a:p>
            <a:pPr algn="l"/>
            <a:endParaRPr lang="en-US" sz="1600" b="1" dirty="0" smtClean="0">
              <a:solidFill>
                <a:schemeClr val="bg1"/>
              </a:solidFill>
              <a:latin typeface="Arial" panose="020B0604020202020204" pitchFamily="34" charset="0"/>
              <a:cs typeface="Arial" panose="020B0604020202020204" pitchFamily="34" charset="0"/>
            </a:endParaRPr>
          </a:p>
          <a:p>
            <a:pPr algn="l"/>
            <a:r>
              <a:rPr lang="en-US" sz="1600" b="1" dirty="0" smtClean="0">
                <a:solidFill>
                  <a:schemeClr val="bg1"/>
                </a:solidFill>
                <a:latin typeface="Arial" panose="020B0604020202020204" pitchFamily="34" charset="0"/>
                <a:cs typeface="Arial" panose="020B0604020202020204" pitchFamily="34" charset="0"/>
              </a:rPr>
              <a:t>On behalf of:  </a:t>
            </a:r>
            <a:r>
              <a:rPr lang="en-US" sz="1600" dirty="0" smtClean="0">
                <a:solidFill>
                  <a:schemeClr val="bg1"/>
                </a:solidFill>
                <a:latin typeface="Arial" panose="020B0604020202020204" pitchFamily="34" charset="0"/>
                <a:cs typeface="Arial" panose="020B0604020202020204" pitchFamily="34" charset="0"/>
              </a:rPr>
              <a:t>Stephen </a:t>
            </a:r>
            <a:r>
              <a:rPr lang="en-US" sz="1600" dirty="0">
                <a:solidFill>
                  <a:schemeClr val="bg1"/>
                </a:solidFill>
                <a:latin typeface="Arial" panose="020B0604020202020204" pitchFamily="34" charset="0"/>
                <a:cs typeface="Arial" panose="020B0604020202020204" pitchFamily="34" charset="0"/>
              </a:rPr>
              <a:t>J Greene </a:t>
            </a:r>
            <a:r>
              <a:rPr lang="en-US" sz="1600" dirty="0" smtClean="0">
                <a:solidFill>
                  <a:schemeClr val="bg1"/>
                </a:solidFill>
                <a:latin typeface="Arial" panose="020B0604020202020204" pitchFamily="34" charset="0"/>
                <a:cs typeface="Arial" panose="020B0604020202020204" pitchFamily="34" charset="0"/>
              </a:rPr>
              <a:t>MD; </a:t>
            </a:r>
            <a:r>
              <a:rPr lang="en-US" sz="1600" dirty="0">
                <a:solidFill>
                  <a:schemeClr val="bg1"/>
                </a:solidFill>
                <a:latin typeface="Arial" panose="020B0604020202020204" pitchFamily="34" charset="0"/>
                <a:cs typeface="Arial" panose="020B0604020202020204" pitchFamily="34" charset="0"/>
              </a:rPr>
              <a:t>Javed Butler MD </a:t>
            </a:r>
            <a:r>
              <a:rPr lang="en-US" sz="1600" dirty="0" smtClean="0">
                <a:solidFill>
                  <a:schemeClr val="bg1"/>
                </a:solidFill>
                <a:latin typeface="Arial" panose="020B0604020202020204" pitchFamily="34" charset="0"/>
                <a:cs typeface="Arial" panose="020B0604020202020204" pitchFamily="34" charset="0"/>
              </a:rPr>
              <a:t>MPH MBA; </a:t>
            </a:r>
            <a:r>
              <a:rPr lang="en-US" sz="1600" dirty="0">
                <a:solidFill>
                  <a:schemeClr val="bg1"/>
                </a:solidFill>
                <a:latin typeface="Arial" panose="020B0604020202020204" pitchFamily="34" charset="0"/>
                <a:cs typeface="Arial" panose="020B0604020202020204" pitchFamily="34" charset="0"/>
              </a:rPr>
              <a:t>Gerasimos Filippatos </a:t>
            </a:r>
            <a:r>
              <a:rPr lang="en-US" sz="1600" dirty="0" smtClean="0">
                <a:solidFill>
                  <a:schemeClr val="bg1"/>
                </a:solidFill>
                <a:latin typeface="Arial" panose="020B0604020202020204" pitchFamily="34" charset="0"/>
                <a:cs typeface="Arial" panose="020B0604020202020204" pitchFamily="34" charset="0"/>
              </a:rPr>
              <a:t>MD; </a:t>
            </a:r>
            <a:r>
              <a:rPr lang="en-US" sz="1600" dirty="0">
                <a:solidFill>
                  <a:schemeClr val="bg1"/>
                </a:solidFill>
                <a:latin typeface="Arial" panose="020B0604020202020204" pitchFamily="34" charset="0"/>
                <a:cs typeface="Arial" panose="020B0604020202020204" pitchFamily="34" charset="0"/>
              </a:rPr>
              <a:t>Carolyn SP Lam </a:t>
            </a:r>
            <a:r>
              <a:rPr lang="en-US" sz="1600" dirty="0" smtClean="0">
                <a:solidFill>
                  <a:schemeClr val="bg1"/>
                </a:solidFill>
                <a:latin typeface="Arial" panose="020B0604020202020204" pitchFamily="34" charset="0"/>
                <a:cs typeface="Arial" panose="020B0604020202020204" pitchFamily="34" charset="0"/>
              </a:rPr>
              <a:t>MBBS; </a:t>
            </a:r>
            <a:r>
              <a:rPr lang="en-US" sz="1600" dirty="0">
                <a:solidFill>
                  <a:schemeClr val="bg1"/>
                </a:solidFill>
                <a:latin typeface="Arial" panose="020B0604020202020204" pitchFamily="34" charset="0"/>
                <a:cs typeface="Arial" panose="020B0604020202020204" pitchFamily="34" charset="0"/>
              </a:rPr>
              <a:t>Aldo P </a:t>
            </a:r>
            <a:r>
              <a:rPr lang="en-US" sz="1600" dirty="0" err="1">
                <a:solidFill>
                  <a:schemeClr val="bg1"/>
                </a:solidFill>
                <a:latin typeface="Arial" panose="020B0604020202020204" pitchFamily="34" charset="0"/>
                <a:cs typeface="Arial" panose="020B0604020202020204" pitchFamily="34" charset="0"/>
              </a:rPr>
              <a:t>Maggioni</a:t>
            </a:r>
            <a:r>
              <a:rPr lang="en-US" sz="1600" dirty="0">
                <a:solidFill>
                  <a:schemeClr val="bg1"/>
                </a:solidFill>
                <a:latin typeface="Arial" panose="020B0604020202020204" pitchFamily="34" charset="0"/>
                <a:cs typeface="Arial" panose="020B0604020202020204" pitchFamily="34" charset="0"/>
              </a:rPr>
              <a:t> </a:t>
            </a:r>
            <a:r>
              <a:rPr lang="en-US" sz="1600" dirty="0" smtClean="0">
                <a:solidFill>
                  <a:schemeClr val="bg1"/>
                </a:solidFill>
                <a:latin typeface="Arial" panose="020B0604020202020204" pitchFamily="34" charset="0"/>
                <a:cs typeface="Arial" panose="020B0604020202020204" pitchFamily="34" charset="0"/>
              </a:rPr>
              <a:t>MD; </a:t>
            </a:r>
            <a:r>
              <a:rPr lang="en-US" sz="1600" dirty="0">
                <a:solidFill>
                  <a:schemeClr val="bg1"/>
                </a:solidFill>
                <a:latin typeface="Arial" panose="020B0604020202020204" pitchFamily="34" charset="0"/>
                <a:cs typeface="Arial" panose="020B0604020202020204" pitchFamily="34" charset="0"/>
              </a:rPr>
              <a:t>Piotr Ponikowski </a:t>
            </a:r>
            <a:r>
              <a:rPr lang="en-US" sz="1600" dirty="0" smtClean="0">
                <a:solidFill>
                  <a:schemeClr val="bg1"/>
                </a:solidFill>
                <a:latin typeface="Arial" panose="020B0604020202020204" pitchFamily="34" charset="0"/>
                <a:cs typeface="Arial" panose="020B0604020202020204" pitchFamily="34" charset="0"/>
              </a:rPr>
              <a:t>MD; </a:t>
            </a:r>
            <a:r>
              <a:rPr lang="en-US" sz="1600" dirty="0">
                <a:solidFill>
                  <a:schemeClr val="bg1"/>
                </a:solidFill>
                <a:latin typeface="Arial" panose="020B0604020202020204" pitchFamily="34" charset="0"/>
                <a:cs typeface="Arial" panose="020B0604020202020204" pitchFamily="34" charset="0"/>
              </a:rPr>
              <a:t>Sanjiv J Shah </a:t>
            </a:r>
            <a:r>
              <a:rPr lang="en-US" sz="1600" dirty="0" smtClean="0">
                <a:solidFill>
                  <a:schemeClr val="bg1"/>
                </a:solidFill>
                <a:latin typeface="Arial" panose="020B0604020202020204" pitchFamily="34" charset="0"/>
                <a:cs typeface="Arial" panose="020B0604020202020204" pitchFamily="34" charset="0"/>
              </a:rPr>
              <a:t>MD; </a:t>
            </a:r>
            <a:r>
              <a:rPr lang="en-US" sz="1600" dirty="0">
                <a:solidFill>
                  <a:schemeClr val="bg1"/>
                </a:solidFill>
                <a:latin typeface="Arial" panose="020B0604020202020204" pitchFamily="34" charset="0"/>
                <a:cs typeface="Arial" panose="020B0604020202020204" pitchFamily="34" charset="0"/>
              </a:rPr>
              <a:t>Scott D Solomon </a:t>
            </a:r>
            <a:r>
              <a:rPr lang="en-US" sz="1600" dirty="0" smtClean="0">
                <a:solidFill>
                  <a:schemeClr val="bg1"/>
                </a:solidFill>
                <a:latin typeface="Arial" panose="020B0604020202020204" pitchFamily="34" charset="0"/>
                <a:cs typeface="Arial" panose="020B0604020202020204" pitchFamily="34" charset="0"/>
              </a:rPr>
              <a:t>MD; </a:t>
            </a:r>
            <a:r>
              <a:rPr lang="en-US" sz="1600" dirty="0">
                <a:solidFill>
                  <a:schemeClr val="bg1"/>
                </a:solidFill>
                <a:latin typeface="Arial" panose="020B0604020202020204" pitchFamily="34" charset="0"/>
                <a:cs typeface="Arial" panose="020B0604020202020204" pitchFamily="34" charset="0"/>
              </a:rPr>
              <a:t>Elisabeth </a:t>
            </a:r>
            <a:r>
              <a:rPr lang="en-US" sz="1600" dirty="0" err="1">
                <a:solidFill>
                  <a:schemeClr val="bg1"/>
                </a:solidFill>
                <a:latin typeface="Arial" panose="020B0604020202020204" pitchFamily="34" charset="0"/>
                <a:cs typeface="Arial" panose="020B0604020202020204" pitchFamily="34" charset="0"/>
              </a:rPr>
              <a:t>Kraigher-Krainer</a:t>
            </a:r>
            <a:r>
              <a:rPr lang="en-US" sz="1600" dirty="0">
                <a:solidFill>
                  <a:schemeClr val="bg1"/>
                </a:solidFill>
                <a:latin typeface="Arial" panose="020B0604020202020204" pitchFamily="34" charset="0"/>
                <a:cs typeface="Arial" panose="020B0604020202020204" pitchFamily="34" charset="0"/>
              </a:rPr>
              <a:t> </a:t>
            </a:r>
            <a:r>
              <a:rPr lang="en-US" sz="1600" dirty="0" smtClean="0">
                <a:solidFill>
                  <a:schemeClr val="bg1"/>
                </a:solidFill>
                <a:latin typeface="Arial" panose="020B0604020202020204" pitchFamily="34" charset="0"/>
                <a:cs typeface="Arial" panose="020B0604020202020204" pitchFamily="34" charset="0"/>
              </a:rPr>
              <a:t>MD; </a:t>
            </a:r>
            <a:r>
              <a:rPr lang="en-US" sz="1600" dirty="0">
                <a:solidFill>
                  <a:schemeClr val="bg1"/>
                </a:solidFill>
                <a:latin typeface="Arial" panose="020B0604020202020204" pitchFamily="34" charset="0"/>
                <a:cs typeface="Arial" panose="020B0604020202020204" pitchFamily="34" charset="0"/>
              </a:rPr>
              <a:t>Eliana T Samano </a:t>
            </a:r>
            <a:r>
              <a:rPr lang="en-US" sz="1600" dirty="0" smtClean="0">
                <a:solidFill>
                  <a:schemeClr val="bg1"/>
                </a:solidFill>
                <a:latin typeface="Arial" panose="020B0604020202020204" pitchFamily="34" charset="0"/>
                <a:cs typeface="Arial" panose="020B0604020202020204" pitchFamily="34" charset="0"/>
              </a:rPr>
              <a:t>MD; </a:t>
            </a:r>
            <a:r>
              <a:rPr lang="en-US" sz="1600" dirty="0">
                <a:solidFill>
                  <a:schemeClr val="bg1"/>
                </a:solidFill>
                <a:latin typeface="Arial" panose="020B0604020202020204" pitchFamily="34" charset="0"/>
                <a:cs typeface="Arial" panose="020B0604020202020204" pitchFamily="34" charset="0"/>
              </a:rPr>
              <a:t>Katharina Müller </a:t>
            </a:r>
            <a:r>
              <a:rPr lang="en-US" sz="1600" dirty="0" err="1">
                <a:solidFill>
                  <a:schemeClr val="bg1"/>
                </a:solidFill>
                <a:latin typeface="Arial" panose="020B0604020202020204" pitchFamily="34" charset="0"/>
                <a:cs typeface="Arial" panose="020B0604020202020204" pitchFamily="34" charset="0"/>
              </a:rPr>
              <a:t>Dipl</a:t>
            </a:r>
            <a:r>
              <a:rPr lang="en-US" sz="1600" dirty="0">
                <a:solidFill>
                  <a:schemeClr val="bg1"/>
                </a:solidFill>
                <a:latin typeface="Arial" panose="020B0604020202020204" pitchFamily="34" charset="0"/>
                <a:cs typeface="Arial" panose="020B0604020202020204" pitchFamily="34" charset="0"/>
              </a:rPr>
              <a:t> </a:t>
            </a:r>
            <a:r>
              <a:rPr lang="en-US" sz="1600" dirty="0" smtClean="0">
                <a:solidFill>
                  <a:schemeClr val="bg1"/>
                </a:solidFill>
                <a:latin typeface="Arial" panose="020B0604020202020204" pitchFamily="34" charset="0"/>
                <a:cs typeface="Arial" panose="020B0604020202020204" pitchFamily="34" charset="0"/>
              </a:rPr>
              <a:t>Stat; </a:t>
            </a:r>
            <a:r>
              <a:rPr lang="en-US" sz="1600" dirty="0">
                <a:solidFill>
                  <a:schemeClr val="bg1"/>
                </a:solidFill>
                <a:latin typeface="Arial" panose="020B0604020202020204" pitchFamily="34" charset="0"/>
                <a:cs typeface="Arial" panose="020B0604020202020204" pitchFamily="34" charset="0"/>
              </a:rPr>
              <a:t>Lothar Roessig </a:t>
            </a:r>
            <a:r>
              <a:rPr lang="en-US" sz="1600" dirty="0" smtClean="0">
                <a:solidFill>
                  <a:schemeClr val="bg1"/>
                </a:solidFill>
                <a:latin typeface="Arial" panose="020B0604020202020204" pitchFamily="34" charset="0"/>
                <a:cs typeface="Arial" panose="020B0604020202020204" pitchFamily="34" charset="0"/>
              </a:rPr>
              <a:t>MD; </a:t>
            </a:r>
            <a:r>
              <a:rPr lang="en-US" sz="1600" dirty="0">
                <a:solidFill>
                  <a:schemeClr val="bg1"/>
                </a:solidFill>
                <a:latin typeface="Arial" panose="020B0604020202020204" pitchFamily="34" charset="0"/>
                <a:cs typeface="Arial" panose="020B0604020202020204" pitchFamily="34" charset="0"/>
              </a:rPr>
              <a:t>Burkert Pieske </a:t>
            </a:r>
            <a:r>
              <a:rPr lang="en-US" sz="1600" dirty="0" smtClean="0">
                <a:solidFill>
                  <a:schemeClr val="bg1"/>
                </a:solidFill>
                <a:latin typeface="Arial" panose="020B0604020202020204" pitchFamily="34" charset="0"/>
                <a:cs typeface="Arial" panose="020B0604020202020204" pitchFamily="34" charset="0"/>
              </a:rPr>
              <a:t>MD;</a:t>
            </a:r>
            <a:r>
              <a:rPr lang="en-US" sz="1600" baseline="30000" dirty="0" smtClean="0">
                <a:solidFill>
                  <a:schemeClr val="bg1"/>
                </a:solidFill>
                <a:latin typeface="Arial" panose="020B0604020202020204" pitchFamily="34" charset="0"/>
                <a:cs typeface="Arial" panose="020B0604020202020204" pitchFamily="34" charset="0"/>
              </a:rPr>
              <a:t> </a:t>
            </a:r>
            <a:r>
              <a:rPr lang="en-US" sz="1600" dirty="0">
                <a:solidFill>
                  <a:schemeClr val="bg1"/>
                </a:solidFill>
                <a:latin typeface="Arial" panose="020B0604020202020204" pitchFamily="34" charset="0"/>
                <a:cs typeface="Arial" panose="020B0604020202020204" pitchFamily="34" charset="0"/>
              </a:rPr>
              <a:t>for the SOCRATES-REDUCED </a:t>
            </a:r>
            <a:r>
              <a:rPr lang="en-US" sz="1600" dirty="0" smtClean="0">
                <a:solidFill>
                  <a:schemeClr val="bg1"/>
                </a:solidFill>
                <a:latin typeface="Arial" panose="020B0604020202020204" pitchFamily="34" charset="0"/>
                <a:cs typeface="Arial" panose="020B0604020202020204" pitchFamily="34" charset="0"/>
              </a:rPr>
              <a:t>Trial Investigators </a:t>
            </a:r>
            <a:r>
              <a:rPr lang="en-US" sz="1600" dirty="0">
                <a:solidFill>
                  <a:schemeClr val="bg1"/>
                </a:solidFill>
                <a:latin typeface="Arial" panose="020B0604020202020204" pitchFamily="34" charset="0"/>
                <a:cs typeface="Arial" panose="020B0604020202020204" pitchFamily="34" charset="0"/>
              </a:rPr>
              <a:t>and </a:t>
            </a:r>
            <a:r>
              <a:rPr lang="en-US" sz="1600" dirty="0" smtClean="0">
                <a:solidFill>
                  <a:schemeClr val="bg1"/>
                </a:solidFill>
                <a:latin typeface="Arial" panose="020B0604020202020204" pitchFamily="34" charset="0"/>
                <a:cs typeface="Arial" panose="020B0604020202020204" pitchFamily="34" charset="0"/>
              </a:rPr>
              <a:t>Coordinators</a:t>
            </a:r>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266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261455" y="1136321"/>
            <a:ext cx="8574635" cy="1592744"/>
          </a:xfrm>
          <a:prstGeom prst="rect">
            <a:avLst/>
          </a:prstGeom>
          <a:noFill/>
        </p:spPr>
        <p:txBody>
          <a:bodyPr wrap="square" rtlCol="0">
            <a:spAutoFit/>
          </a:bodyPr>
          <a:lstStyle/>
          <a:p>
            <a:pPr marL="177800" indent="-177800">
              <a:spcBef>
                <a:spcPts val="300"/>
              </a:spcBef>
              <a:buFont typeface="Arial" panose="020B0604020202020204" pitchFamily="34" charset="0"/>
              <a:buChar char="•"/>
            </a:pPr>
            <a:r>
              <a:rPr lang="en-US" sz="1800" dirty="0">
                <a:solidFill>
                  <a:schemeClr val="bg1"/>
                </a:solidFill>
                <a:latin typeface="Arial" panose="020B0604020202020204" pitchFamily="34" charset="0"/>
                <a:cs typeface="Arial" panose="020B0604020202020204" pitchFamily="34" charset="0"/>
              </a:rPr>
              <a:t>D</a:t>
            </a:r>
            <a:r>
              <a:rPr lang="en-US" sz="1800" dirty="0" smtClean="0">
                <a:solidFill>
                  <a:schemeClr val="bg1"/>
                </a:solidFill>
                <a:latin typeface="Arial" panose="020B0604020202020204" pitchFamily="34" charset="0"/>
                <a:cs typeface="Arial" panose="020B0604020202020204" pitchFamily="34" charset="0"/>
              </a:rPr>
              <a:t>istribution of demographic data and baseline characteristics were similar amongst groups</a:t>
            </a:r>
            <a:endParaRPr lang="en-US" sz="1800" dirty="0">
              <a:solidFill>
                <a:schemeClr val="bg1"/>
              </a:solidFill>
              <a:latin typeface="Arial" panose="020B0604020202020204" pitchFamily="34" charset="0"/>
              <a:cs typeface="Arial" panose="020B0604020202020204" pitchFamily="34" charset="0"/>
            </a:endParaRPr>
          </a:p>
          <a:p>
            <a:pPr marL="177800" indent="-177800">
              <a:spcBef>
                <a:spcPts val="300"/>
              </a:spcBef>
              <a:buFont typeface="Arial" panose="020B0604020202020204" pitchFamily="34" charset="0"/>
              <a:buChar char="•"/>
            </a:pPr>
            <a:r>
              <a:rPr lang="en-US" sz="1800" dirty="0" smtClean="0">
                <a:solidFill>
                  <a:schemeClr val="bg1"/>
                </a:solidFill>
                <a:latin typeface="Arial" panose="020B0604020202020204" pitchFamily="34" charset="0"/>
                <a:cs typeface="Arial" panose="020B0604020202020204" pitchFamily="34" charset="0"/>
              </a:rPr>
              <a:t>Higher median baseline </a:t>
            </a:r>
            <a:r>
              <a:rPr lang="en-US" sz="1800" dirty="0">
                <a:solidFill>
                  <a:schemeClr val="bg1"/>
                </a:solidFill>
                <a:latin typeface="Arial" panose="020B0604020202020204" pitchFamily="34" charset="0"/>
                <a:cs typeface="Arial" panose="020B0604020202020204" pitchFamily="34" charset="0"/>
              </a:rPr>
              <a:t>NT-</a:t>
            </a:r>
            <a:r>
              <a:rPr lang="en-US" sz="1800" dirty="0" err="1">
                <a:solidFill>
                  <a:schemeClr val="bg1"/>
                </a:solidFill>
                <a:latin typeface="Arial" panose="020B0604020202020204" pitchFamily="34" charset="0"/>
                <a:cs typeface="Arial" panose="020B0604020202020204" pitchFamily="34" charset="0"/>
              </a:rPr>
              <a:t>proBNP</a:t>
            </a:r>
            <a:r>
              <a:rPr lang="en-US" sz="1800" dirty="0">
                <a:solidFill>
                  <a:schemeClr val="bg1"/>
                </a:solidFill>
                <a:latin typeface="Arial" panose="020B0604020202020204" pitchFamily="34" charset="0"/>
                <a:cs typeface="Arial" panose="020B0604020202020204" pitchFamily="34" charset="0"/>
              </a:rPr>
              <a:t> </a:t>
            </a:r>
            <a:r>
              <a:rPr lang="en-US" sz="1800" dirty="0" smtClean="0">
                <a:solidFill>
                  <a:schemeClr val="bg1"/>
                </a:solidFill>
                <a:latin typeface="Arial" panose="020B0604020202020204" pitchFamily="34" charset="0"/>
                <a:cs typeface="Arial" panose="020B0604020202020204" pitchFamily="34" charset="0"/>
              </a:rPr>
              <a:t>levels in the placebo and 1.25 mg arms </a:t>
            </a:r>
            <a:endParaRPr lang="en-US" sz="1800" dirty="0">
              <a:solidFill>
                <a:schemeClr val="bg1"/>
              </a:solidFill>
              <a:latin typeface="Arial" panose="020B0604020202020204" pitchFamily="34" charset="0"/>
              <a:cs typeface="Arial" panose="020B0604020202020204" pitchFamily="34" charset="0"/>
            </a:endParaRPr>
          </a:p>
          <a:p>
            <a:pPr marL="177800" indent="-177800">
              <a:spcBef>
                <a:spcPts val="300"/>
              </a:spcBef>
              <a:buFont typeface="Arial" panose="020B0604020202020204" pitchFamily="34" charset="0"/>
              <a:buChar char="•"/>
            </a:pPr>
            <a:r>
              <a:rPr lang="sv-SE" sz="1800" dirty="0" smtClean="0">
                <a:solidFill>
                  <a:schemeClr val="bg1"/>
                </a:solidFill>
                <a:latin typeface="Arial" panose="020B0604020202020204" pitchFamily="34" charset="0"/>
                <a:cs typeface="Arial" panose="020B0604020202020204" pitchFamily="34" charset="0"/>
              </a:rPr>
              <a:t>Background therapy: &gt;90</a:t>
            </a:r>
            <a:r>
              <a:rPr lang="sv-SE" sz="1800" dirty="0">
                <a:solidFill>
                  <a:schemeClr val="bg1"/>
                </a:solidFill>
                <a:latin typeface="Arial" panose="020B0604020202020204" pitchFamily="34" charset="0"/>
                <a:cs typeface="Arial" panose="020B0604020202020204" pitchFamily="34" charset="0"/>
              </a:rPr>
              <a:t>% </a:t>
            </a:r>
            <a:r>
              <a:rPr lang="sv-SE" sz="1800" dirty="0" smtClean="0">
                <a:solidFill>
                  <a:schemeClr val="bg1"/>
                </a:solidFill>
                <a:latin typeface="Arial" panose="020B0604020202020204" pitchFamily="34" charset="0"/>
                <a:cs typeface="Arial" panose="020B0604020202020204" pitchFamily="34" charset="0"/>
              </a:rPr>
              <a:t>ß-blocker</a:t>
            </a:r>
            <a:r>
              <a:rPr lang="sv-SE" sz="1800" dirty="0">
                <a:solidFill>
                  <a:schemeClr val="bg1"/>
                </a:solidFill>
                <a:latin typeface="Arial" panose="020B0604020202020204" pitchFamily="34" charset="0"/>
                <a:cs typeface="Arial" panose="020B0604020202020204" pitchFamily="34" charset="0"/>
              </a:rPr>
              <a:t>, &gt;84% ACE-I/ARB, MRA &gt;62%, &gt;27% ICD</a:t>
            </a:r>
            <a:endParaRPr lang="de-DE" sz="1800" dirty="0" smtClean="0">
              <a:solidFill>
                <a:schemeClr val="bg1"/>
              </a:solidFill>
              <a:latin typeface="Arial" panose="020B0604020202020204" pitchFamily="34" charset="0"/>
              <a:cs typeface="Arial" panose="020B0604020202020204" pitchFamily="34" charset="0"/>
            </a:endParaRPr>
          </a:p>
          <a:p>
            <a:pPr marL="177800" indent="-177800">
              <a:spcBef>
                <a:spcPts val="300"/>
              </a:spcBef>
              <a:buFont typeface="Arial" panose="020B0604020202020204" pitchFamily="34" charset="0"/>
              <a:buChar char="•"/>
            </a:pPr>
            <a:endParaRPr lang="en-US" sz="1800" dirty="0">
              <a:solidFill>
                <a:schemeClr val="bg1"/>
              </a:solidFill>
              <a:latin typeface="Arial" panose="020B0604020202020204" pitchFamily="34" charset="0"/>
              <a:cs typeface="Arial" panose="020B0604020202020204" pitchFamily="34" charset="0"/>
            </a:endParaRPr>
          </a:p>
        </p:txBody>
      </p:sp>
      <p:graphicFrame>
        <p:nvGraphicFramePr>
          <p:cNvPr id="6" name="Content Placeholder 6"/>
          <p:cNvGraphicFramePr>
            <a:graphicFrameLocks noGrp="1"/>
          </p:cNvGraphicFramePr>
          <p:nvPr>
            <p:ph idx="1"/>
            <p:extLst>
              <p:ext uri="{D42A27DB-BD31-4B8C-83A1-F6EECF244321}">
                <p14:modId xmlns:p14="http://schemas.microsoft.com/office/powerpoint/2010/main" val="4170159517"/>
              </p:ext>
            </p:extLst>
          </p:nvPr>
        </p:nvGraphicFramePr>
        <p:xfrm>
          <a:off x="457200" y="2827322"/>
          <a:ext cx="8228523" cy="3735297"/>
        </p:xfrm>
        <a:graphic>
          <a:graphicData uri="http://schemas.openxmlformats.org/drawingml/2006/table">
            <a:tbl>
              <a:tblPr firstRow="1" bandRow="1">
                <a:tableStyleId>{B301B821-A1FF-4177-AEE7-76D212191A09}</a:tableStyleId>
              </a:tblPr>
              <a:tblGrid>
                <a:gridCol w="3480603"/>
                <a:gridCol w="949584"/>
                <a:gridCol w="949584"/>
                <a:gridCol w="949584"/>
                <a:gridCol w="949584"/>
                <a:gridCol w="949584"/>
              </a:tblGrid>
              <a:tr h="483936">
                <a:tc>
                  <a:txBody>
                    <a:bodyPr/>
                    <a:lstStyle/>
                    <a:p>
                      <a:pPr>
                        <a:lnSpc>
                          <a:spcPct val="100000"/>
                        </a:lnSpc>
                        <a:spcAft>
                          <a:spcPts val="0"/>
                        </a:spcAft>
                      </a:pPr>
                      <a:endParaRPr lang="en-US" sz="1400" dirty="0">
                        <a:solidFill>
                          <a:schemeClr val="bg1"/>
                        </a:solidFill>
                        <a:effectLst/>
                        <a:latin typeface="Arial" panose="020B0604020202020204" pitchFamily="34" charset="0"/>
                        <a:cs typeface="Arial" panose="020B0604020202020204" pitchFamily="34" charset="0"/>
                      </a:endParaRPr>
                    </a:p>
                  </a:txBody>
                  <a:tcPr marL="0" marR="0" marT="18000" marB="18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Arial" panose="020B0604020202020204" pitchFamily="34" charset="0"/>
                          <a:cs typeface="Arial" panose="020B0604020202020204" pitchFamily="34" charset="0"/>
                        </a:rPr>
                        <a:t>Placebo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N=92</a:t>
                      </a:r>
                      <a:endParaRPr lang="en-US" sz="1400" b="0" dirty="0" smtClean="0">
                        <a:solidFill>
                          <a:schemeClr val="bg1"/>
                        </a:solidFill>
                        <a:latin typeface="Arial" panose="020B0604020202020204" pitchFamily="34" charset="0"/>
                        <a:cs typeface="Arial" panose="020B0604020202020204" pitchFamily="34" charset="0"/>
                      </a:endParaRPr>
                    </a:p>
                  </a:txBody>
                  <a:tcPr marL="0" marR="0" marT="18000" marB="18000" anchor="ctr"/>
                </a:tc>
                <a:tc>
                  <a:txBody>
                    <a:bodyPr/>
                    <a:lstStyle/>
                    <a:p>
                      <a:pPr algn="ctr">
                        <a:lnSpc>
                          <a:spcPct val="100000"/>
                        </a:lnSpc>
                        <a:spcAft>
                          <a:spcPts val="0"/>
                        </a:spcAft>
                      </a:pPr>
                      <a:r>
                        <a:rPr lang="en-US" sz="1400" dirty="0">
                          <a:effectLst/>
                          <a:latin typeface="Arial" panose="020B0604020202020204" pitchFamily="34" charset="0"/>
                          <a:cs typeface="Arial" panose="020B0604020202020204" pitchFamily="34" charset="0"/>
                        </a:rPr>
                        <a:t>1.25 </a:t>
                      </a:r>
                      <a:r>
                        <a:rPr lang="en-US" sz="1400" dirty="0" smtClean="0">
                          <a:effectLst/>
                          <a:latin typeface="Arial" panose="020B0604020202020204" pitchFamily="34" charset="0"/>
                          <a:cs typeface="Arial" panose="020B0604020202020204" pitchFamily="34" charset="0"/>
                        </a:rPr>
                        <a:t>mg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N=91</a:t>
                      </a:r>
                      <a:endParaRPr lang="en-US" sz="1400" b="0" dirty="0" smtClean="0">
                        <a:solidFill>
                          <a:schemeClr val="bg1"/>
                        </a:solidFill>
                        <a:latin typeface="Arial" panose="020B0604020202020204" pitchFamily="34" charset="0"/>
                        <a:cs typeface="Arial" panose="020B0604020202020204" pitchFamily="34" charset="0"/>
                      </a:endParaRPr>
                    </a:p>
                  </a:txBody>
                  <a:tcPr marL="0" marR="0" marT="18000" marB="18000" anchor="ctr"/>
                </a:tc>
                <a:tc>
                  <a:txBody>
                    <a:bodyPr/>
                    <a:lstStyle/>
                    <a:p>
                      <a:pPr algn="ctr">
                        <a:lnSpc>
                          <a:spcPct val="100000"/>
                        </a:lnSpc>
                        <a:spcAft>
                          <a:spcPts val="0"/>
                        </a:spcAft>
                      </a:pPr>
                      <a:r>
                        <a:rPr lang="en-US" sz="1400" dirty="0" smtClean="0">
                          <a:effectLst/>
                          <a:latin typeface="Arial" panose="020B0604020202020204" pitchFamily="34" charset="0"/>
                          <a:cs typeface="Arial" panose="020B0604020202020204" pitchFamily="34" charset="0"/>
                        </a:rPr>
                        <a:t>2.5 mg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N=91</a:t>
                      </a:r>
                      <a:endParaRPr lang="en-US" sz="1400" b="0" dirty="0" smtClean="0">
                        <a:solidFill>
                          <a:schemeClr val="bg1"/>
                        </a:solidFill>
                        <a:latin typeface="Arial" panose="020B0604020202020204" pitchFamily="34" charset="0"/>
                        <a:cs typeface="Arial" panose="020B0604020202020204" pitchFamily="34" charset="0"/>
                      </a:endParaRPr>
                    </a:p>
                  </a:txBody>
                  <a:tcPr marL="0" marR="0" marT="18000" marB="18000" anchor="ctr"/>
                </a:tc>
                <a:tc>
                  <a:txBody>
                    <a:bodyPr/>
                    <a:lstStyle/>
                    <a:p>
                      <a:pPr algn="ctr">
                        <a:lnSpc>
                          <a:spcPct val="100000"/>
                        </a:lnSpc>
                        <a:spcAft>
                          <a:spcPts val="0"/>
                        </a:spcAft>
                      </a:pPr>
                      <a:r>
                        <a:rPr lang="en-US" sz="1400" dirty="0" smtClean="0">
                          <a:effectLst/>
                          <a:latin typeface="Arial" panose="020B0604020202020204" pitchFamily="34" charset="0"/>
                          <a:cs typeface="Arial" panose="020B0604020202020204" pitchFamily="34" charset="0"/>
                        </a:rPr>
                        <a:t>2.5 to 5 </a:t>
                      </a:r>
                    </a:p>
                    <a:p>
                      <a:pPr algn="ctr">
                        <a:lnSpc>
                          <a:spcPct val="100000"/>
                        </a:lnSpc>
                        <a:spcAft>
                          <a:spcPts val="0"/>
                        </a:spcAft>
                      </a:pPr>
                      <a:r>
                        <a:rPr lang="en-US" sz="1400" dirty="0" smtClean="0">
                          <a:effectLst/>
                          <a:latin typeface="Arial" panose="020B0604020202020204" pitchFamily="34" charset="0"/>
                          <a:cs typeface="Arial" panose="020B0604020202020204" pitchFamily="34" charset="0"/>
                        </a:rPr>
                        <a:t>mg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N=91</a:t>
                      </a:r>
                      <a:endParaRPr lang="en-US" sz="1400" b="0" dirty="0" smtClean="0">
                        <a:solidFill>
                          <a:schemeClr val="bg1"/>
                        </a:solidFill>
                        <a:latin typeface="Arial" panose="020B0604020202020204" pitchFamily="34" charset="0"/>
                        <a:cs typeface="Arial" panose="020B0604020202020204" pitchFamily="34" charset="0"/>
                      </a:endParaRPr>
                    </a:p>
                  </a:txBody>
                  <a:tcPr marL="0" marR="0" marT="18000" marB="18000" anchor="ctr"/>
                </a:tc>
                <a:tc>
                  <a:txBody>
                    <a:bodyPr/>
                    <a:lstStyle/>
                    <a:p>
                      <a:pPr algn="ctr">
                        <a:lnSpc>
                          <a:spcPct val="100000"/>
                        </a:lnSpc>
                        <a:spcAft>
                          <a:spcPts val="0"/>
                        </a:spcAft>
                      </a:pPr>
                      <a:r>
                        <a:rPr lang="en-US" sz="1400" dirty="0" smtClean="0">
                          <a:effectLst/>
                          <a:latin typeface="Arial" panose="020B0604020202020204" pitchFamily="34" charset="0"/>
                          <a:cs typeface="Arial" panose="020B0604020202020204" pitchFamily="34" charset="0"/>
                        </a:rPr>
                        <a:t>2.5 to 10 </a:t>
                      </a:r>
                    </a:p>
                    <a:p>
                      <a:pPr algn="ctr">
                        <a:lnSpc>
                          <a:spcPct val="100000"/>
                        </a:lnSpc>
                        <a:spcAft>
                          <a:spcPts val="0"/>
                        </a:spcAft>
                      </a:pPr>
                      <a:r>
                        <a:rPr lang="en-US" sz="1400" dirty="0" smtClean="0">
                          <a:effectLst/>
                          <a:latin typeface="Arial" panose="020B0604020202020204" pitchFamily="34" charset="0"/>
                          <a:cs typeface="Arial" panose="020B0604020202020204" pitchFamily="34" charset="0"/>
                        </a:rPr>
                        <a:t>mg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N=91</a:t>
                      </a:r>
                      <a:endParaRPr lang="en-US" sz="1400" b="0" dirty="0" smtClean="0">
                        <a:solidFill>
                          <a:schemeClr val="bg1"/>
                        </a:solidFill>
                        <a:latin typeface="Arial" panose="020B0604020202020204" pitchFamily="34" charset="0"/>
                        <a:cs typeface="Arial" panose="020B0604020202020204" pitchFamily="34" charset="0"/>
                      </a:endParaRPr>
                    </a:p>
                  </a:txBody>
                  <a:tcPr marL="0" marR="0" marT="18000" marB="18000" anchor="ctr"/>
                </a:tc>
              </a:tr>
              <a:tr h="260793">
                <a:tc>
                  <a:txBody>
                    <a:bodyPr/>
                    <a:lstStyle/>
                    <a:p>
                      <a:pPr>
                        <a:lnSpc>
                          <a:spcPct val="100000"/>
                        </a:lnSpc>
                        <a:spcAft>
                          <a:spcPts val="0"/>
                        </a:spcAft>
                      </a:pPr>
                      <a:r>
                        <a:rPr lang="en-US" sz="1400" dirty="0">
                          <a:effectLst/>
                          <a:latin typeface="Arial" panose="020B0604020202020204" pitchFamily="34" charset="0"/>
                          <a:cs typeface="Arial" panose="020B0604020202020204" pitchFamily="34" charset="0"/>
                        </a:rPr>
                        <a:t>Age (years, mean</a:t>
                      </a:r>
                      <a:r>
                        <a:rPr lang="en-US" sz="1400" dirty="0" smtClean="0">
                          <a:effectLst/>
                          <a:latin typeface="Arial" panose="020B0604020202020204" pitchFamily="34" charset="0"/>
                          <a:cs typeface="Arial" panose="020B0604020202020204" pitchFamily="34" charset="0"/>
                        </a:rPr>
                        <a:t>)</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smtClean="0">
                          <a:effectLst/>
                          <a:latin typeface="Arial" panose="020B0604020202020204" pitchFamily="34" charset="0"/>
                          <a:cs typeface="Arial" panose="020B0604020202020204" pitchFamily="34" charset="0"/>
                        </a:rPr>
                        <a:t>67</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smtClean="0">
                          <a:effectLst/>
                          <a:latin typeface="Arial" panose="020B0604020202020204" pitchFamily="34" charset="0"/>
                          <a:cs typeface="Arial" panose="020B0604020202020204" pitchFamily="34" charset="0"/>
                        </a:rPr>
                        <a:t>68</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smtClean="0">
                          <a:effectLst/>
                          <a:latin typeface="Arial" panose="020B0604020202020204" pitchFamily="34" charset="0"/>
                          <a:cs typeface="Arial" panose="020B0604020202020204" pitchFamily="34" charset="0"/>
                        </a:rPr>
                        <a:t>67</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smtClean="0">
                          <a:effectLst/>
                          <a:latin typeface="Arial" panose="020B0604020202020204" pitchFamily="34" charset="0"/>
                          <a:cs typeface="Arial" panose="020B0604020202020204" pitchFamily="34" charset="0"/>
                        </a:rPr>
                        <a:t>67</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a:effectLst/>
                          <a:latin typeface="Arial" panose="020B0604020202020204" pitchFamily="34" charset="0"/>
                          <a:cs typeface="Arial" panose="020B0604020202020204" pitchFamily="34" charset="0"/>
                        </a:rPr>
                        <a:t>69 </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r>
              <a:tr h="4495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Arial" panose="020B0604020202020204" pitchFamily="34" charset="0"/>
                          <a:cs typeface="Arial" panose="020B0604020202020204" pitchFamily="34" charset="0"/>
                        </a:rPr>
                        <a:t>NT-</a:t>
                      </a:r>
                      <a:r>
                        <a:rPr lang="en-US" sz="1400" dirty="0" err="1">
                          <a:effectLst/>
                          <a:latin typeface="Arial" panose="020B0604020202020204" pitchFamily="34" charset="0"/>
                          <a:cs typeface="Arial" panose="020B0604020202020204" pitchFamily="34" charset="0"/>
                        </a:rPr>
                        <a:t>proBNP</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pg</a:t>
                      </a:r>
                      <a:r>
                        <a:rPr lang="en-US" sz="1400" dirty="0">
                          <a:effectLst/>
                          <a:latin typeface="Arial" panose="020B0604020202020204" pitchFamily="34" charset="0"/>
                          <a:cs typeface="Arial" panose="020B0604020202020204" pitchFamily="34" charset="0"/>
                        </a:rPr>
                        <a:t>/mL, </a:t>
                      </a:r>
                      <a:r>
                        <a:rPr lang="en-US" sz="1400" dirty="0" smtClean="0">
                          <a:latin typeface="Arial" panose="020B0604020202020204" pitchFamily="34" charset="0"/>
                          <a:cs typeface="Arial" panose="020B0604020202020204" pitchFamily="34" charset="0"/>
                        </a:rPr>
                        <a:t>mean/median)</a:t>
                      </a:r>
                    </a:p>
                  </a:txBody>
                  <a:tcPr marL="44316" marR="44316" marT="18000" marB="18000" anchor="ctr"/>
                </a:tc>
                <a:tc>
                  <a:txBody>
                    <a:bodyPr/>
                    <a:lstStyle/>
                    <a:p>
                      <a:pPr algn="ctr">
                        <a:lnSpc>
                          <a:spcPct val="100000"/>
                        </a:lnSpc>
                        <a:spcAft>
                          <a:spcPts val="0"/>
                        </a:spcAft>
                      </a:pPr>
                      <a:r>
                        <a:rPr lang="en-US" sz="1400" dirty="0" smtClean="0">
                          <a:effectLst/>
                          <a:latin typeface="Arial" panose="020B0604020202020204" pitchFamily="34" charset="0"/>
                          <a:cs typeface="Arial" panose="020B0604020202020204" pitchFamily="34" charset="0"/>
                        </a:rPr>
                        <a:t>5692/</a:t>
                      </a:r>
                    </a:p>
                    <a:p>
                      <a:pPr algn="ctr">
                        <a:lnSpc>
                          <a:spcPct val="100000"/>
                        </a:lnSpc>
                        <a:spcAft>
                          <a:spcPts val="0"/>
                        </a:spcAft>
                      </a:pPr>
                      <a:r>
                        <a:rPr lang="en-US" sz="1400" dirty="0" smtClean="0">
                          <a:effectLst/>
                          <a:latin typeface="Arial" panose="020B0604020202020204" pitchFamily="34" charset="0"/>
                          <a:cs typeface="Arial" panose="020B0604020202020204" pitchFamily="34" charset="0"/>
                        </a:rPr>
                        <a:t>4043</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smtClean="0">
                          <a:effectLst/>
                          <a:latin typeface="Arial" panose="020B0604020202020204" pitchFamily="34" charset="0"/>
                          <a:cs typeface="Arial" panose="020B0604020202020204" pitchFamily="34" charset="0"/>
                        </a:rPr>
                        <a:t>7096/</a:t>
                      </a:r>
                    </a:p>
                    <a:p>
                      <a:pPr algn="ctr">
                        <a:lnSpc>
                          <a:spcPct val="100000"/>
                        </a:lnSpc>
                        <a:spcAft>
                          <a:spcPts val="0"/>
                        </a:spcAft>
                      </a:pPr>
                      <a:r>
                        <a:rPr lang="en-US" sz="1400" smtClean="0">
                          <a:effectLst/>
                          <a:latin typeface="Arial" panose="020B0604020202020204" pitchFamily="34" charset="0"/>
                          <a:cs typeface="Arial" panose="020B0604020202020204" pitchFamily="34" charset="0"/>
                        </a:rPr>
                        <a:t>3670</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smtClean="0">
                          <a:effectLst/>
                          <a:latin typeface="Arial" panose="020B0604020202020204" pitchFamily="34" charset="0"/>
                          <a:cs typeface="Arial" panose="020B0604020202020204" pitchFamily="34" charset="0"/>
                        </a:rPr>
                        <a:t>5243/</a:t>
                      </a:r>
                    </a:p>
                    <a:p>
                      <a:pPr algn="ctr">
                        <a:lnSpc>
                          <a:spcPct val="100000"/>
                        </a:lnSpc>
                        <a:spcAft>
                          <a:spcPts val="0"/>
                        </a:spcAft>
                      </a:pPr>
                      <a:r>
                        <a:rPr lang="en-US" sz="1400" smtClean="0">
                          <a:effectLst/>
                          <a:latin typeface="Arial" panose="020B0604020202020204" pitchFamily="34" charset="0"/>
                          <a:cs typeface="Arial" panose="020B0604020202020204" pitchFamily="34" charset="0"/>
                        </a:rPr>
                        <a:t>2721</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smtClean="0">
                          <a:effectLst/>
                          <a:latin typeface="Arial" panose="020B0604020202020204" pitchFamily="34" charset="0"/>
                          <a:cs typeface="Arial" panose="020B0604020202020204" pitchFamily="34" charset="0"/>
                        </a:rPr>
                        <a:t>3404/</a:t>
                      </a:r>
                    </a:p>
                    <a:p>
                      <a:pPr algn="ctr">
                        <a:lnSpc>
                          <a:spcPct val="100000"/>
                        </a:lnSpc>
                        <a:spcAft>
                          <a:spcPts val="0"/>
                        </a:spcAft>
                      </a:pPr>
                      <a:r>
                        <a:rPr lang="en-US" sz="1400" smtClean="0">
                          <a:effectLst/>
                          <a:latin typeface="Arial" panose="020B0604020202020204" pitchFamily="34" charset="0"/>
                          <a:cs typeface="Arial" panose="020B0604020202020204" pitchFamily="34" charset="0"/>
                        </a:rPr>
                        <a:t>2644</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smtClean="0">
                          <a:effectLst/>
                          <a:latin typeface="Arial" panose="020B0604020202020204" pitchFamily="34" charset="0"/>
                          <a:cs typeface="Arial" panose="020B0604020202020204" pitchFamily="34" charset="0"/>
                        </a:rPr>
                        <a:t>5869/</a:t>
                      </a:r>
                    </a:p>
                    <a:p>
                      <a:pPr algn="ctr">
                        <a:lnSpc>
                          <a:spcPct val="100000"/>
                        </a:lnSpc>
                        <a:spcAft>
                          <a:spcPts val="0"/>
                        </a:spcAft>
                      </a:pPr>
                      <a:r>
                        <a:rPr lang="en-US" sz="1400" smtClean="0">
                          <a:effectLst/>
                          <a:latin typeface="Arial" panose="020B0604020202020204" pitchFamily="34" charset="0"/>
                          <a:cs typeface="Arial" panose="020B0604020202020204" pitchFamily="34" charset="0"/>
                        </a:rPr>
                        <a:t>2805</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r>
              <a:tr h="217749">
                <a:tc>
                  <a:txBody>
                    <a:bodyPr/>
                    <a:lstStyle/>
                    <a:p>
                      <a:pPr>
                        <a:lnSpc>
                          <a:spcPct val="100000"/>
                        </a:lnSpc>
                        <a:spcAft>
                          <a:spcPts val="0"/>
                        </a:spcAft>
                      </a:pPr>
                      <a:r>
                        <a:rPr lang="en-US" sz="1400" smtClean="0">
                          <a:effectLst/>
                          <a:latin typeface="Arial" panose="020B0604020202020204" pitchFamily="34" charset="0"/>
                          <a:cs typeface="Arial" panose="020B0604020202020204" pitchFamily="34" charset="0"/>
                        </a:rPr>
                        <a:t>Hospitalization/IV diuretic for HF (%)</a:t>
                      </a:r>
                      <a:endParaRPr lang="en-US" sz="1400">
                        <a:solidFill>
                          <a:srgbClr val="943634"/>
                        </a:solidFill>
                        <a:effectLst/>
                        <a:latin typeface="Arial" panose="020B0604020202020204" pitchFamily="34" charset="0"/>
                        <a:ea typeface="Calibri"/>
                        <a:cs typeface="Arial" panose="020B0604020202020204" pitchFamily="34" charset="0"/>
                      </a:endParaRPr>
                    </a:p>
                  </a:txBody>
                  <a:tcPr marL="43431" marR="43431" marT="0" marB="0" anchor="ctr"/>
                </a:tc>
                <a:tc>
                  <a:txBody>
                    <a:bodyPr/>
                    <a:lstStyle/>
                    <a:p>
                      <a:pPr algn="ctr">
                        <a:lnSpc>
                          <a:spcPct val="100000"/>
                        </a:lnSpc>
                        <a:spcAft>
                          <a:spcPts val="0"/>
                        </a:spcAft>
                      </a:pPr>
                      <a:r>
                        <a:rPr lang="en-US" sz="1400" dirty="0" smtClean="0">
                          <a:effectLst/>
                          <a:latin typeface="Arial" panose="020B0604020202020204" pitchFamily="34" charset="0"/>
                          <a:cs typeface="Arial" panose="020B0604020202020204" pitchFamily="34" charset="0"/>
                        </a:rPr>
                        <a:t>77/23</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smtClean="0">
                          <a:effectLst/>
                          <a:latin typeface="Arial" panose="020B0604020202020204" pitchFamily="34" charset="0"/>
                          <a:cs typeface="Arial" panose="020B0604020202020204" pitchFamily="34" charset="0"/>
                        </a:rPr>
                        <a:t>79/21</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smtClean="0">
                          <a:effectLst/>
                          <a:latin typeface="Arial" panose="020B0604020202020204" pitchFamily="34" charset="0"/>
                          <a:cs typeface="Arial" panose="020B0604020202020204" pitchFamily="34" charset="0"/>
                        </a:rPr>
                        <a:t>84/17</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smtClean="0">
                          <a:effectLst/>
                          <a:latin typeface="Arial" panose="020B0604020202020204" pitchFamily="34" charset="0"/>
                          <a:cs typeface="Arial" panose="020B0604020202020204" pitchFamily="34" charset="0"/>
                        </a:rPr>
                        <a:t>75/25</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smtClean="0">
                          <a:effectLst/>
                          <a:latin typeface="Arial" panose="020B0604020202020204" pitchFamily="34" charset="0"/>
                          <a:cs typeface="Arial" panose="020B0604020202020204" pitchFamily="34" charset="0"/>
                        </a:rPr>
                        <a:t>75/25</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r>
              <a:tr h="260793">
                <a:tc>
                  <a:txBody>
                    <a:bodyPr/>
                    <a:lstStyle/>
                    <a:p>
                      <a:pPr>
                        <a:lnSpc>
                          <a:spcPct val="100000"/>
                        </a:lnSpc>
                        <a:spcAft>
                          <a:spcPts val="0"/>
                        </a:spcAft>
                      </a:pPr>
                      <a:r>
                        <a:rPr lang="pt-BR" sz="1400" dirty="0">
                          <a:effectLst/>
                          <a:latin typeface="Arial" panose="020B0604020202020204" pitchFamily="34" charset="0"/>
                          <a:cs typeface="Arial" panose="020B0604020202020204" pitchFamily="34" charset="0"/>
                        </a:rPr>
                        <a:t>NYHA </a:t>
                      </a:r>
                      <a:r>
                        <a:rPr lang="pt-BR" sz="1400" dirty="0" smtClean="0">
                          <a:effectLst/>
                          <a:latin typeface="Arial" panose="020B0604020202020204" pitchFamily="34" charset="0"/>
                          <a:cs typeface="Arial" panose="020B0604020202020204" pitchFamily="34" charset="0"/>
                        </a:rPr>
                        <a:t>III,IV </a:t>
                      </a:r>
                      <a:r>
                        <a:rPr lang="pt-BR" sz="1400" dirty="0">
                          <a:effectLst/>
                          <a:latin typeface="Arial" panose="020B0604020202020204" pitchFamily="34" charset="0"/>
                          <a:cs typeface="Arial" panose="020B0604020202020204" pitchFamily="34" charset="0"/>
                        </a:rPr>
                        <a:t>(%)</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smtClean="0">
                          <a:effectLst/>
                          <a:latin typeface="Arial" panose="020B0604020202020204" pitchFamily="34" charset="0"/>
                          <a:cs typeface="Arial" panose="020B0604020202020204" pitchFamily="34" charset="0"/>
                        </a:rPr>
                        <a:t>41</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smtClean="0">
                          <a:effectLst/>
                          <a:latin typeface="Arial" panose="020B0604020202020204" pitchFamily="34" charset="0"/>
                          <a:cs typeface="Arial" panose="020B0604020202020204" pitchFamily="34" charset="0"/>
                        </a:rPr>
                        <a:t>52</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smtClean="0">
                          <a:effectLst/>
                          <a:latin typeface="Arial" panose="020B0604020202020204" pitchFamily="34" charset="0"/>
                          <a:cs typeface="Arial" panose="020B0604020202020204" pitchFamily="34" charset="0"/>
                        </a:rPr>
                        <a:t>48</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smtClean="0">
                          <a:effectLst/>
                          <a:latin typeface="Arial" panose="020B0604020202020204" pitchFamily="34" charset="0"/>
                          <a:cs typeface="Arial" panose="020B0604020202020204" pitchFamily="34" charset="0"/>
                        </a:rPr>
                        <a:t>52</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smtClean="0">
                          <a:effectLst/>
                          <a:latin typeface="Arial" panose="020B0604020202020204" pitchFamily="34" charset="0"/>
                          <a:cs typeface="Arial" panose="020B0604020202020204" pitchFamily="34" charset="0"/>
                        </a:rPr>
                        <a:t>44</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r>
              <a:tr h="260793">
                <a:tc>
                  <a:txBody>
                    <a:bodyPr/>
                    <a:lstStyle/>
                    <a:p>
                      <a:pPr>
                        <a:lnSpc>
                          <a:spcPct val="100000"/>
                        </a:lnSpc>
                        <a:spcAft>
                          <a:spcPts val="0"/>
                        </a:spcAft>
                      </a:pPr>
                      <a:r>
                        <a:rPr lang="en-US" sz="1400" dirty="0">
                          <a:effectLst/>
                          <a:latin typeface="Arial" panose="020B0604020202020204" pitchFamily="34" charset="0"/>
                          <a:cs typeface="Arial" panose="020B0604020202020204" pitchFamily="34" charset="0"/>
                        </a:rPr>
                        <a:t>LVEF (%, mean)</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a:effectLst/>
                          <a:latin typeface="Arial" panose="020B0604020202020204" pitchFamily="34" charset="0"/>
                          <a:cs typeface="Arial" panose="020B0604020202020204" pitchFamily="34" charset="0"/>
                        </a:rPr>
                        <a:t>28.6</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a:effectLst/>
                          <a:latin typeface="Arial" panose="020B0604020202020204" pitchFamily="34" charset="0"/>
                          <a:cs typeface="Arial" panose="020B0604020202020204" pitchFamily="34" charset="0"/>
                        </a:rPr>
                        <a:t>29.5</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smtClean="0">
                          <a:effectLst/>
                          <a:latin typeface="Arial" panose="020B0604020202020204" pitchFamily="34" charset="0"/>
                          <a:cs typeface="Arial" panose="020B0604020202020204" pitchFamily="34" charset="0"/>
                        </a:rPr>
                        <a:t>29.2</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a:effectLst/>
                          <a:latin typeface="Arial" panose="020B0604020202020204" pitchFamily="34" charset="0"/>
                          <a:cs typeface="Arial" panose="020B0604020202020204" pitchFamily="34" charset="0"/>
                        </a:rPr>
                        <a:t>31.5</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a:effectLst/>
                          <a:latin typeface="Arial" panose="020B0604020202020204" pitchFamily="34" charset="0"/>
                          <a:cs typeface="Arial" panose="020B0604020202020204" pitchFamily="34" charset="0"/>
                        </a:rPr>
                        <a:t>29.3</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r>
              <a:tr h="260793">
                <a:tc>
                  <a:txBody>
                    <a:bodyPr/>
                    <a:lstStyle/>
                    <a:p>
                      <a:pPr>
                        <a:lnSpc>
                          <a:spcPct val="100000"/>
                        </a:lnSpc>
                        <a:spcAft>
                          <a:spcPts val="0"/>
                        </a:spcAft>
                      </a:pPr>
                      <a:r>
                        <a:rPr lang="en-US" sz="1400" dirty="0" smtClean="0">
                          <a:effectLst/>
                          <a:latin typeface="Arial" panose="020B0604020202020204" pitchFamily="34" charset="0"/>
                          <a:cs typeface="Arial" panose="020B0604020202020204" pitchFamily="34" charset="0"/>
                        </a:rPr>
                        <a:t>Systolic blood</a:t>
                      </a:r>
                      <a:r>
                        <a:rPr lang="en-US" sz="1400" baseline="0" dirty="0" smtClean="0">
                          <a:effectLst/>
                          <a:latin typeface="Arial" panose="020B0604020202020204" pitchFamily="34" charset="0"/>
                          <a:cs typeface="Arial" panose="020B0604020202020204" pitchFamily="34" charset="0"/>
                        </a:rPr>
                        <a:t> pressure</a:t>
                      </a:r>
                      <a:r>
                        <a:rPr lang="en-US" sz="1400" dirty="0" smtClean="0">
                          <a:effectLst/>
                          <a:latin typeface="Arial" panose="020B0604020202020204" pitchFamily="34" charset="0"/>
                          <a:cs typeface="Arial" panose="020B0604020202020204" pitchFamily="34" charset="0"/>
                        </a:rPr>
                        <a:t> (</a:t>
                      </a:r>
                      <a:r>
                        <a:rPr lang="en-US" sz="1400" dirty="0">
                          <a:effectLst/>
                          <a:latin typeface="Arial" panose="020B0604020202020204" pitchFamily="34" charset="0"/>
                          <a:cs typeface="Arial" panose="020B0604020202020204" pitchFamily="34" charset="0"/>
                        </a:rPr>
                        <a:t>mmHg</a:t>
                      </a:r>
                      <a:r>
                        <a:rPr lang="en-US" sz="1400" dirty="0" smtClean="0">
                          <a:effectLst/>
                          <a:latin typeface="Arial" panose="020B0604020202020204" pitchFamily="34" charset="0"/>
                          <a:cs typeface="Arial" panose="020B0604020202020204" pitchFamily="34" charset="0"/>
                        </a:rPr>
                        <a:t>,)</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smtClean="0">
                          <a:effectLst/>
                          <a:latin typeface="Arial" panose="020B0604020202020204" pitchFamily="34" charset="0"/>
                          <a:cs typeface="Arial" panose="020B0604020202020204" pitchFamily="34" charset="0"/>
                        </a:rPr>
                        <a:t>124</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smtClean="0">
                          <a:effectLst/>
                          <a:latin typeface="Arial" panose="020B0604020202020204" pitchFamily="34" charset="0"/>
                          <a:cs typeface="Arial" panose="020B0604020202020204" pitchFamily="34" charset="0"/>
                        </a:rPr>
                        <a:t>126</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smtClean="0">
                          <a:effectLst/>
                          <a:latin typeface="Arial" panose="020B0604020202020204" pitchFamily="34" charset="0"/>
                          <a:cs typeface="Arial" panose="020B0604020202020204" pitchFamily="34" charset="0"/>
                        </a:rPr>
                        <a:t>125</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smtClean="0">
                          <a:effectLst/>
                          <a:latin typeface="Arial" panose="020B0604020202020204" pitchFamily="34" charset="0"/>
                          <a:cs typeface="Arial" panose="020B0604020202020204" pitchFamily="34" charset="0"/>
                        </a:rPr>
                        <a:t>125</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smtClean="0">
                          <a:effectLst/>
                          <a:latin typeface="Arial" panose="020B0604020202020204" pitchFamily="34" charset="0"/>
                          <a:cs typeface="Arial" panose="020B0604020202020204" pitchFamily="34" charset="0"/>
                        </a:rPr>
                        <a:t>128</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r>
              <a:tr h="260793">
                <a:tc>
                  <a:txBody>
                    <a:bodyPr/>
                    <a:lstStyle/>
                    <a:p>
                      <a:pPr>
                        <a:lnSpc>
                          <a:spcPct val="100000"/>
                        </a:lnSpc>
                        <a:spcAft>
                          <a:spcPts val="0"/>
                        </a:spcAft>
                      </a:pPr>
                      <a:r>
                        <a:rPr lang="en-US" sz="1400" dirty="0">
                          <a:effectLst/>
                          <a:latin typeface="Arial" panose="020B0604020202020204" pitchFamily="34" charset="0"/>
                          <a:cs typeface="Arial" panose="020B0604020202020204" pitchFamily="34" charset="0"/>
                        </a:rPr>
                        <a:t>Atrial fibrillation </a:t>
                      </a:r>
                      <a:r>
                        <a:rPr lang="en-US" sz="1400" dirty="0" smtClean="0">
                          <a:effectLst/>
                          <a:latin typeface="Arial" panose="020B0604020202020204" pitchFamily="34" charset="0"/>
                          <a:cs typeface="Arial" panose="020B0604020202020204" pitchFamily="34" charset="0"/>
                        </a:rPr>
                        <a:t>(%)</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a:effectLst/>
                          <a:latin typeface="Arial" panose="020B0604020202020204" pitchFamily="34" charset="0"/>
                          <a:cs typeface="Arial" panose="020B0604020202020204" pitchFamily="34" charset="0"/>
                        </a:rPr>
                        <a:t>33</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a:effectLst/>
                          <a:latin typeface="Arial" panose="020B0604020202020204" pitchFamily="34" charset="0"/>
                          <a:cs typeface="Arial" panose="020B0604020202020204" pitchFamily="34" charset="0"/>
                        </a:rPr>
                        <a:t>35</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a:effectLst/>
                          <a:latin typeface="Arial" panose="020B0604020202020204" pitchFamily="34" charset="0"/>
                          <a:cs typeface="Arial" panose="020B0604020202020204" pitchFamily="34" charset="0"/>
                        </a:rPr>
                        <a:t>33</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a:effectLst/>
                          <a:latin typeface="Arial" panose="020B0604020202020204" pitchFamily="34" charset="0"/>
                          <a:cs typeface="Arial" panose="020B0604020202020204" pitchFamily="34" charset="0"/>
                        </a:rPr>
                        <a:t>33</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a:effectLst/>
                          <a:latin typeface="Arial" panose="020B0604020202020204" pitchFamily="34" charset="0"/>
                          <a:cs typeface="Arial" panose="020B0604020202020204" pitchFamily="34" charset="0"/>
                        </a:rPr>
                        <a:t>35</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r>
              <a:tr h="260793">
                <a:tc>
                  <a:txBody>
                    <a:bodyPr/>
                    <a:lstStyle/>
                    <a:p>
                      <a:pPr>
                        <a:lnSpc>
                          <a:spcPct val="100000"/>
                        </a:lnSpc>
                        <a:spcAft>
                          <a:spcPts val="0"/>
                        </a:spcAft>
                      </a:pPr>
                      <a:r>
                        <a:rPr lang="en-US" sz="1400" dirty="0" smtClean="0">
                          <a:effectLst/>
                          <a:latin typeface="Arial" panose="020B0604020202020204" pitchFamily="34" charset="0"/>
                          <a:cs typeface="Arial" panose="020B0604020202020204" pitchFamily="34" charset="0"/>
                        </a:rPr>
                        <a:t>CAD etiology </a:t>
                      </a:r>
                      <a:r>
                        <a:rPr lang="en-US" sz="1400" dirty="0">
                          <a:effectLst/>
                          <a:latin typeface="Arial" panose="020B0604020202020204" pitchFamily="34" charset="0"/>
                          <a:cs typeface="Arial" panose="020B0604020202020204" pitchFamily="34" charset="0"/>
                        </a:rPr>
                        <a:t>(%)</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a:effectLst/>
                          <a:latin typeface="Arial" panose="020B0604020202020204" pitchFamily="34" charset="0"/>
                          <a:cs typeface="Arial" panose="020B0604020202020204" pitchFamily="34" charset="0"/>
                        </a:rPr>
                        <a:t>55</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a:effectLst/>
                          <a:latin typeface="Arial" panose="020B0604020202020204" pitchFamily="34" charset="0"/>
                          <a:cs typeface="Arial" panose="020B0604020202020204" pitchFamily="34" charset="0"/>
                        </a:rPr>
                        <a:t>51</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a:effectLst/>
                          <a:latin typeface="Arial" panose="020B0604020202020204" pitchFamily="34" charset="0"/>
                          <a:cs typeface="Arial" panose="020B0604020202020204" pitchFamily="34" charset="0"/>
                        </a:rPr>
                        <a:t>63</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a:effectLst/>
                          <a:latin typeface="Arial" panose="020B0604020202020204" pitchFamily="34" charset="0"/>
                          <a:cs typeface="Arial" panose="020B0604020202020204" pitchFamily="34" charset="0"/>
                        </a:rPr>
                        <a:t>46</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a:effectLst/>
                          <a:latin typeface="Arial" panose="020B0604020202020204" pitchFamily="34" charset="0"/>
                          <a:cs typeface="Arial" panose="020B0604020202020204" pitchFamily="34" charset="0"/>
                        </a:rPr>
                        <a:t>51</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r>
              <a:tr h="260793">
                <a:tc>
                  <a:txBody>
                    <a:bodyPr/>
                    <a:lstStyle/>
                    <a:p>
                      <a:pPr>
                        <a:lnSpc>
                          <a:spcPct val="100000"/>
                        </a:lnSpc>
                        <a:spcAft>
                          <a:spcPts val="0"/>
                        </a:spcAft>
                      </a:pPr>
                      <a:r>
                        <a:rPr lang="en-US" sz="1400" dirty="0">
                          <a:effectLst/>
                          <a:latin typeface="Arial" panose="020B0604020202020204" pitchFamily="34" charset="0"/>
                          <a:cs typeface="Arial" panose="020B0604020202020204" pitchFamily="34" charset="0"/>
                        </a:rPr>
                        <a:t>Diabetes mellitus (%)</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a:effectLst/>
                          <a:latin typeface="Arial" panose="020B0604020202020204" pitchFamily="34" charset="0"/>
                          <a:cs typeface="Arial" panose="020B0604020202020204" pitchFamily="34" charset="0"/>
                        </a:rPr>
                        <a:t>45</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a:effectLst/>
                          <a:latin typeface="Arial" panose="020B0604020202020204" pitchFamily="34" charset="0"/>
                          <a:cs typeface="Arial" panose="020B0604020202020204" pitchFamily="34" charset="0"/>
                        </a:rPr>
                        <a:t>40</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a:effectLst/>
                          <a:latin typeface="Arial" panose="020B0604020202020204" pitchFamily="34" charset="0"/>
                          <a:cs typeface="Arial" panose="020B0604020202020204" pitchFamily="34" charset="0"/>
                        </a:rPr>
                        <a:t>59</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a:effectLst/>
                          <a:latin typeface="Arial" panose="020B0604020202020204" pitchFamily="34" charset="0"/>
                          <a:cs typeface="Arial" panose="020B0604020202020204" pitchFamily="34" charset="0"/>
                        </a:rPr>
                        <a:t>43</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a:effectLst/>
                          <a:latin typeface="Arial" panose="020B0604020202020204" pitchFamily="34" charset="0"/>
                          <a:cs typeface="Arial" panose="020B0604020202020204" pitchFamily="34" charset="0"/>
                        </a:rPr>
                        <a:t>54</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r>
              <a:tr h="260793">
                <a:tc>
                  <a:txBody>
                    <a:bodyPr/>
                    <a:lstStyle/>
                    <a:p>
                      <a:pPr>
                        <a:lnSpc>
                          <a:spcPct val="100000"/>
                        </a:lnSpc>
                        <a:spcAft>
                          <a:spcPts val="0"/>
                        </a:spcAft>
                      </a:pPr>
                      <a:r>
                        <a:rPr lang="en-US" sz="1400">
                          <a:effectLst/>
                          <a:latin typeface="Arial" panose="020B0604020202020204" pitchFamily="34" charset="0"/>
                          <a:cs typeface="Arial" panose="020B0604020202020204" pitchFamily="34" charset="0"/>
                        </a:rPr>
                        <a:t>Chronic kidney disease (%)</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a:effectLst/>
                          <a:latin typeface="Arial" panose="020B0604020202020204" pitchFamily="34" charset="0"/>
                          <a:cs typeface="Arial" panose="020B0604020202020204" pitchFamily="34" charset="0"/>
                        </a:rPr>
                        <a:t>41</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a:effectLst/>
                          <a:latin typeface="Arial" panose="020B0604020202020204" pitchFamily="34" charset="0"/>
                          <a:cs typeface="Arial" panose="020B0604020202020204" pitchFamily="34" charset="0"/>
                        </a:rPr>
                        <a:t>39</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a:effectLst/>
                          <a:latin typeface="Arial" panose="020B0604020202020204" pitchFamily="34" charset="0"/>
                          <a:cs typeface="Arial" panose="020B0604020202020204" pitchFamily="34" charset="0"/>
                        </a:rPr>
                        <a:t>45</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a:effectLst/>
                          <a:latin typeface="Arial" panose="020B0604020202020204" pitchFamily="34" charset="0"/>
                          <a:cs typeface="Arial" panose="020B0604020202020204" pitchFamily="34" charset="0"/>
                        </a:rPr>
                        <a:t>41</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a:effectLst/>
                          <a:latin typeface="Arial" panose="020B0604020202020204" pitchFamily="34" charset="0"/>
                          <a:cs typeface="Arial" panose="020B0604020202020204" pitchFamily="34" charset="0"/>
                        </a:rPr>
                        <a:t>39</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r>
              <a:tr h="260793">
                <a:tc>
                  <a:txBody>
                    <a:bodyPr/>
                    <a:lstStyle/>
                    <a:p>
                      <a:pPr>
                        <a:lnSpc>
                          <a:spcPct val="100000"/>
                        </a:lnSpc>
                        <a:spcAft>
                          <a:spcPts val="0"/>
                        </a:spcAft>
                      </a:pPr>
                      <a:r>
                        <a:rPr lang="en-US" sz="1400" dirty="0" smtClean="0">
                          <a:effectLst/>
                          <a:latin typeface="Arial" panose="020B0604020202020204" pitchFamily="34" charset="0"/>
                          <a:cs typeface="Arial" panose="020B0604020202020204" pitchFamily="34" charset="0"/>
                        </a:rPr>
                        <a:t>Hypertension </a:t>
                      </a:r>
                      <a:r>
                        <a:rPr lang="en-US" sz="1400" dirty="0">
                          <a:effectLst/>
                          <a:latin typeface="Arial" panose="020B0604020202020204" pitchFamily="34" charset="0"/>
                          <a:cs typeface="Arial" panose="020B0604020202020204" pitchFamily="34" charset="0"/>
                        </a:rPr>
                        <a:t>(%)</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a:effectLst/>
                          <a:latin typeface="Arial" panose="020B0604020202020204" pitchFamily="34" charset="0"/>
                          <a:cs typeface="Arial" panose="020B0604020202020204" pitchFamily="34" charset="0"/>
                        </a:rPr>
                        <a:t>76</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a:effectLst/>
                          <a:latin typeface="Arial" panose="020B0604020202020204" pitchFamily="34" charset="0"/>
                          <a:cs typeface="Arial" panose="020B0604020202020204" pitchFamily="34" charset="0"/>
                        </a:rPr>
                        <a:t>78</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a:effectLst/>
                          <a:latin typeface="Arial" panose="020B0604020202020204" pitchFamily="34" charset="0"/>
                          <a:cs typeface="Arial" panose="020B0604020202020204" pitchFamily="34" charset="0"/>
                        </a:rPr>
                        <a:t>77</a:t>
                      </a:r>
                      <a:endParaRPr lang="en-US" sz="140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a:effectLst/>
                          <a:latin typeface="Arial" panose="020B0604020202020204" pitchFamily="34" charset="0"/>
                          <a:cs typeface="Arial" panose="020B0604020202020204" pitchFamily="34" charset="0"/>
                        </a:rPr>
                        <a:t>75</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c>
                  <a:txBody>
                    <a:bodyPr/>
                    <a:lstStyle/>
                    <a:p>
                      <a:pPr algn="ctr">
                        <a:lnSpc>
                          <a:spcPct val="100000"/>
                        </a:lnSpc>
                        <a:spcAft>
                          <a:spcPts val="0"/>
                        </a:spcAft>
                      </a:pPr>
                      <a:r>
                        <a:rPr lang="en-US" sz="1400" dirty="0">
                          <a:effectLst/>
                          <a:latin typeface="Arial" panose="020B0604020202020204" pitchFamily="34" charset="0"/>
                          <a:cs typeface="Arial" panose="020B0604020202020204" pitchFamily="34" charset="0"/>
                        </a:rPr>
                        <a:t>86</a:t>
                      </a:r>
                      <a:endParaRPr lang="en-US" sz="1400" dirty="0">
                        <a:solidFill>
                          <a:srgbClr val="943634"/>
                        </a:solidFill>
                        <a:effectLst/>
                        <a:latin typeface="Arial" panose="020B0604020202020204" pitchFamily="34" charset="0"/>
                        <a:ea typeface="Calibri"/>
                        <a:cs typeface="Arial" panose="020B0604020202020204" pitchFamily="34" charset="0"/>
                      </a:endParaRPr>
                    </a:p>
                  </a:txBody>
                  <a:tcPr marL="44316" marR="44316" marT="18000" marB="18000" anchor="ctr"/>
                </a:tc>
              </a:tr>
            </a:tbl>
          </a:graphicData>
        </a:graphic>
      </p:graphicFrame>
      <p:sp>
        <p:nvSpPr>
          <p:cNvPr id="2" name="Title 1"/>
          <p:cNvSpPr>
            <a:spLocks noGrp="1"/>
          </p:cNvSpPr>
          <p:nvPr>
            <p:ph type="title"/>
          </p:nvPr>
        </p:nvSpPr>
        <p:spPr/>
        <p:txBody>
          <a:bodyPr/>
          <a:lstStyle/>
          <a:p>
            <a:r>
              <a:rPr lang="en-US" dirty="0">
                <a:solidFill>
                  <a:srgbClr val="FFC000"/>
                </a:solidFill>
                <a:latin typeface="Arial" panose="020B0604020202020204" pitchFamily="34" charset="0"/>
                <a:cs typeface="Arial" panose="020B0604020202020204" pitchFamily="34" charset="0"/>
              </a:rPr>
              <a:t>Baseline Characteristics</a:t>
            </a: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9437" y="219076"/>
            <a:ext cx="131445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extLst>
      <p:ext uri="{BB962C8B-B14F-4D97-AF65-F5344CB8AC3E}">
        <p14:creationId xmlns:p14="http://schemas.microsoft.com/office/powerpoint/2010/main" val="3466586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3" name="Content Placeholder 3"/>
          <p:cNvPicPr>
            <a:picLocks noChangeAspect="1" noChangeArrowheads="1"/>
          </p:cNvPicPr>
          <p:nvPr/>
        </p:nvPicPr>
        <p:blipFill rotWithShape="1">
          <a:blip r:embed="rId3">
            <a:lum bright="20000" contrast="40000"/>
            <a:extLst>
              <a:ext uri="{28A0092B-C50C-407E-A947-70E740481C1C}">
                <a14:useLocalDpi xmlns:a14="http://schemas.microsoft.com/office/drawing/2010/main" val="0"/>
              </a:ext>
            </a:extLst>
          </a:blip>
          <a:srcRect r="1001"/>
          <a:stretch/>
        </p:blipFill>
        <p:spPr bwMode="auto">
          <a:xfrm>
            <a:off x="72168" y="1102684"/>
            <a:ext cx="6132079" cy="5097437"/>
          </a:xfrm>
          <a:prstGeom prst="rect">
            <a:avLst/>
          </a:prstGeom>
          <a:solidFill>
            <a:schemeClr val="bg1"/>
          </a:solidFill>
          <a:ln>
            <a:noFill/>
          </a:ln>
          <a:effectLst/>
          <a:extLst/>
        </p:spPr>
      </p:pic>
      <p:sp>
        <p:nvSpPr>
          <p:cNvPr id="35" name="TextBox 34"/>
          <p:cNvSpPr txBox="1"/>
          <p:nvPr/>
        </p:nvSpPr>
        <p:spPr>
          <a:xfrm>
            <a:off x="1952148" y="4700790"/>
            <a:ext cx="2288549" cy="584775"/>
          </a:xfrm>
          <a:prstGeom prst="rect">
            <a:avLst/>
          </a:prstGeom>
          <a:noFill/>
        </p:spPr>
        <p:txBody>
          <a:bodyPr wrap="square" rtlCol="0">
            <a:spAutoFit/>
          </a:bodyPr>
          <a:lstStyle/>
          <a:p>
            <a:pPr algn="ctr"/>
            <a:r>
              <a:rPr lang="en-US" sz="1600" dirty="0" smtClean="0">
                <a:solidFill>
                  <a:prstClr val="black"/>
                </a:solidFill>
                <a:latin typeface="Arial" panose="020B0604020202020204" pitchFamily="34" charset="0"/>
                <a:cs typeface="Arial" panose="020B0604020202020204" pitchFamily="34" charset="0"/>
              </a:rPr>
              <a:t>% change from baseline</a:t>
            </a:r>
            <a:endParaRPr lang="en-US" sz="1600" dirty="0">
              <a:solidFill>
                <a:prstClr val="black"/>
              </a:solidFill>
              <a:latin typeface="Arial" panose="020B0604020202020204" pitchFamily="34" charset="0"/>
              <a:cs typeface="Arial" panose="020B0604020202020204" pitchFamily="34" charset="0"/>
            </a:endParaRPr>
          </a:p>
        </p:txBody>
      </p:sp>
      <p:sp>
        <p:nvSpPr>
          <p:cNvPr id="36" name="TextBox 35"/>
          <p:cNvSpPr txBox="1"/>
          <p:nvPr/>
        </p:nvSpPr>
        <p:spPr>
          <a:xfrm>
            <a:off x="993478" y="1832567"/>
            <a:ext cx="752129" cy="30777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-24.5%</a:t>
            </a:r>
            <a:endParaRPr lang="en-US" sz="1400" dirty="0">
              <a:latin typeface="Arial" panose="020B0604020202020204" pitchFamily="34" charset="0"/>
              <a:cs typeface="Arial" panose="020B0604020202020204" pitchFamily="34" charset="0"/>
            </a:endParaRPr>
          </a:p>
        </p:txBody>
      </p:sp>
      <p:sp>
        <p:nvSpPr>
          <p:cNvPr id="37" name="TextBox 36"/>
          <p:cNvSpPr txBox="1"/>
          <p:nvPr/>
        </p:nvSpPr>
        <p:spPr>
          <a:xfrm>
            <a:off x="1800109" y="1837863"/>
            <a:ext cx="752129" cy="30777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-23.3%</a:t>
            </a:r>
            <a:endParaRPr lang="en-US" sz="1400" dirty="0">
              <a:latin typeface="Arial" panose="020B0604020202020204" pitchFamily="34" charset="0"/>
              <a:cs typeface="Arial" panose="020B0604020202020204" pitchFamily="34" charset="0"/>
            </a:endParaRPr>
          </a:p>
        </p:txBody>
      </p:sp>
      <p:sp>
        <p:nvSpPr>
          <p:cNvPr id="38" name="TextBox 37"/>
          <p:cNvSpPr txBox="1"/>
          <p:nvPr/>
        </p:nvSpPr>
        <p:spPr>
          <a:xfrm>
            <a:off x="2624388" y="1837863"/>
            <a:ext cx="752129" cy="30777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-27.4%</a:t>
            </a:r>
            <a:endParaRPr lang="en-US" sz="1400" dirty="0">
              <a:latin typeface="Arial" panose="020B0604020202020204" pitchFamily="34" charset="0"/>
              <a:cs typeface="Arial" panose="020B0604020202020204" pitchFamily="34" charset="0"/>
            </a:endParaRPr>
          </a:p>
        </p:txBody>
      </p:sp>
      <p:sp>
        <p:nvSpPr>
          <p:cNvPr id="39" name="TextBox 38"/>
          <p:cNvSpPr txBox="1"/>
          <p:nvPr/>
        </p:nvSpPr>
        <p:spPr>
          <a:xfrm>
            <a:off x="3420996" y="1837863"/>
            <a:ext cx="752129" cy="30777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-29.8%</a:t>
            </a:r>
            <a:endParaRPr lang="en-US" sz="1400" dirty="0">
              <a:latin typeface="Arial" panose="020B0604020202020204" pitchFamily="34" charset="0"/>
              <a:cs typeface="Arial" panose="020B0604020202020204" pitchFamily="34" charset="0"/>
            </a:endParaRPr>
          </a:p>
        </p:txBody>
      </p:sp>
      <p:sp>
        <p:nvSpPr>
          <p:cNvPr id="40" name="TextBox 39"/>
          <p:cNvSpPr txBox="1"/>
          <p:nvPr/>
        </p:nvSpPr>
        <p:spPr>
          <a:xfrm>
            <a:off x="4240697" y="1848494"/>
            <a:ext cx="752129" cy="30777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-41.0%</a:t>
            </a:r>
            <a:endParaRPr lang="en-US" sz="1400" dirty="0">
              <a:latin typeface="Arial" panose="020B0604020202020204" pitchFamily="34" charset="0"/>
              <a:cs typeface="Arial" panose="020B0604020202020204" pitchFamily="34" charset="0"/>
            </a:endParaRPr>
          </a:p>
        </p:txBody>
      </p:sp>
      <p:sp>
        <p:nvSpPr>
          <p:cNvPr id="42" name="TextBox 41"/>
          <p:cNvSpPr txBox="1"/>
          <p:nvPr/>
        </p:nvSpPr>
        <p:spPr>
          <a:xfrm>
            <a:off x="4162408" y="2984195"/>
            <a:ext cx="931665" cy="338554"/>
          </a:xfrm>
          <a:prstGeom prst="rect">
            <a:avLst/>
          </a:prstGeom>
          <a:solidFill>
            <a:schemeClr val="accent1">
              <a:lumMod val="20000"/>
              <a:lumOff val="80000"/>
            </a:schemeClr>
          </a:solidFill>
          <a:ln>
            <a:solidFill>
              <a:schemeClr val="tx1"/>
            </a:solidFill>
          </a:ln>
        </p:spPr>
        <p:txBody>
          <a:bodyPr wrap="none" rtlCol="0">
            <a:spAutoFit/>
          </a:bodyPr>
          <a:lstStyle/>
          <a:p>
            <a:r>
              <a:rPr lang="en-US" sz="1600" dirty="0" smtClean="0">
                <a:latin typeface="Arial" panose="020B0604020202020204" pitchFamily="34" charset="0"/>
                <a:cs typeface="Arial" panose="020B0604020202020204" pitchFamily="34" charset="0"/>
              </a:rPr>
              <a:t>p=0.048</a:t>
            </a:r>
            <a:endParaRPr lang="en-US" sz="1600" dirty="0">
              <a:latin typeface="Arial" panose="020B0604020202020204" pitchFamily="34" charset="0"/>
              <a:cs typeface="Arial" panose="020B0604020202020204" pitchFamily="34" charset="0"/>
            </a:endParaRPr>
          </a:p>
        </p:txBody>
      </p:sp>
      <p:sp>
        <p:nvSpPr>
          <p:cNvPr id="43" name="TextBox 42"/>
          <p:cNvSpPr txBox="1"/>
          <p:nvPr/>
        </p:nvSpPr>
        <p:spPr>
          <a:xfrm>
            <a:off x="5176086" y="2988312"/>
            <a:ext cx="884471" cy="338554"/>
          </a:xfrm>
          <a:prstGeom prst="rect">
            <a:avLst/>
          </a:prstGeom>
          <a:solidFill>
            <a:schemeClr val="accent1">
              <a:lumMod val="20000"/>
              <a:lumOff val="80000"/>
            </a:schemeClr>
          </a:solidFill>
          <a:ln>
            <a:solidFill>
              <a:schemeClr val="tx1"/>
            </a:solidFill>
          </a:ln>
        </p:spPr>
        <p:txBody>
          <a:bodyPr wrap="square" rtlCol="0">
            <a:spAutoFit/>
          </a:bodyPr>
          <a:lstStyle/>
          <a:p>
            <a:r>
              <a:rPr lang="en-US" sz="1600" dirty="0">
                <a:latin typeface="Arial" panose="020B0604020202020204" pitchFamily="34" charset="0"/>
                <a:cs typeface="Arial" panose="020B0604020202020204" pitchFamily="34" charset="0"/>
              </a:rPr>
              <a:t>p</a:t>
            </a:r>
            <a:r>
              <a:rPr lang="en-US" sz="1600" dirty="0" smtClean="0">
                <a:latin typeface="Arial" panose="020B0604020202020204" pitchFamily="34" charset="0"/>
                <a:cs typeface="Arial" panose="020B0604020202020204" pitchFamily="34" charset="0"/>
              </a:rPr>
              <a:t>=0.15</a:t>
            </a:r>
            <a:endParaRPr lang="en-US" sz="1600" dirty="0">
              <a:latin typeface="Arial" panose="020B0604020202020204" pitchFamily="34" charset="0"/>
              <a:cs typeface="Arial" panose="020B0604020202020204" pitchFamily="34" charset="0"/>
            </a:endParaRPr>
          </a:p>
        </p:txBody>
      </p:sp>
      <p:sp>
        <p:nvSpPr>
          <p:cNvPr id="44" name="TextBox 43"/>
          <p:cNvSpPr txBox="1"/>
          <p:nvPr/>
        </p:nvSpPr>
        <p:spPr>
          <a:xfrm>
            <a:off x="5030404" y="1863978"/>
            <a:ext cx="795411" cy="323165"/>
          </a:xfrm>
          <a:prstGeom prst="rect">
            <a:avLst/>
          </a:prstGeom>
          <a:noFill/>
        </p:spPr>
        <p:txBody>
          <a:bodyPr wrap="none" rtlCol="0">
            <a:spAutoFit/>
          </a:bodyPr>
          <a:lstStyle/>
          <a:p>
            <a:r>
              <a:rPr lang="en-US" sz="1500" dirty="0" smtClean="0">
                <a:latin typeface="Arial" panose="020B0604020202020204" pitchFamily="34" charset="0"/>
                <a:cs typeface="Arial" panose="020B0604020202020204" pitchFamily="34" charset="0"/>
              </a:rPr>
              <a:t>-33.1%</a:t>
            </a:r>
            <a:endParaRPr lang="en-US" sz="1500" dirty="0">
              <a:latin typeface="Arial" panose="020B0604020202020204" pitchFamily="34" charset="0"/>
              <a:cs typeface="Arial" panose="020B0604020202020204" pitchFamily="34" charset="0"/>
            </a:endParaRPr>
          </a:p>
        </p:txBody>
      </p:sp>
      <p:sp>
        <p:nvSpPr>
          <p:cNvPr id="15" name="Content Placeholder 15"/>
          <p:cNvSpPr txBox="1">
            <a:spLocks/>
          </p:cNvSpPr>
          <p:nvPr/>
        </p:nvSpPr>
        <p:spPr>
          <a:xfrm>
            <a:off x="6209525" y="1494355"/>
            <a:ext cx="3031067" cy="4852913"/>
          </a:xfrm>
          <a:prstGeom prst="rect">
            <a:avLst/>
          </a:prstGeom>
        </p:spPr>
        <p:txBody>
          <a:bodyPr vert="horz">
            <a:normAutofit fontScale="92500"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fontAlgn="auto">
              <a:spcBef>
                <a:spcPts val="300"/>
              </a:spcBef>
              <a:spcAft>
                <a:spcPts val="600"/>
              </a:spcAft>
              <a:buClr>
                <a:srgbClr val="FFC000"/>
              </a:buClr>
              <a:buNone/>
            </a:pPr>
            <a:r>
              <a:rPr lang="pt-BR" sz="2600" b="1" i="1" dirty="0" err="1" smtClean="0">
                <a:solidFill>
                  <a:srgbClr val="FFC000"/>
                </a:solidFill>
                <a:latin typeface="Arial" panose="020B0604020202020204" pitchFamily="34" charset="0"/>
                <a:cs typeface="Arial" panose="020B0604020202020204" pitchFamily="34" charset="0"/>
              </a:rPr>
              <a:t>Primary</a:t>
            </a:r>
            <a:r>
              <a:rPr lang="pt-BR" sz="2600" b="1" i="1" dirty="0" smtClean="0">
                <a:solidFill>
                  <a:srgbClr val="FFC000"/>
                </a:solidFill>
                <a:latin typeface="Arial" panose="020B0604020202020204" pitchFamily="34" charset="0"/>
                <a:cs typeface="Arial" panose="020B0604020202020204" pitchFamily="34" charset="0"/>
              </a:rPr>
              <a:t> </a:t>
            </a:r>
            <a:r>
              <a:rPr lang="pt-BR" sz="2600" b="1" i="1" dirty="0" err="1" smtClean="0">
                <a:solidFill>
                  <a:srgbClr val="FFC000"/>
                </a:solidFill>
                <a:latin typeface="Arial" panose="020B0604020202020204" pitchFamily="34" charset="0"/>
                <a:cs typeface="Arial" panose="020B0604020202020204" pitchFamily="34" charset="0"/>
              </a:rPr>
              <a:t>endpoint</a:t>
            </a:r>
            <a:endParaRPr lang="en-US" sz="2600" b="1" i="1" dirty="0" smtClean="0">
              <a:solidFill>
                <a:srgbClr val="FFC000"/>
              </a:solidFill>
              <a:latin typeface="Arial" panose="020B0604020202020204" pitchFamily="34" charset="0"/>
              <a:cs typeface="Arial" panose="020B0604020202020204" pitchFamily="34" charset="0"/>
            </a:endParaRPr>
          </a:p>
          <a:p>
            <a:pPr marL="182563" indent="-182563" fontAlgn="auto">
              <a:spcBef>
                <a:spcPts val="300"/>
              </a:spcBef>
              <a:spcAft>
                <a:spcPts val="600"/>
              </a:spcAft>
              <a:buClr>
                <a:srgbClr val="FFC000"/>
              </a:buClr>
            </a:pPr>
            <a:r>
              <a:rPr lang="en-US" sz="1900" b="1" i="1" dirty="0" smtClean="0">
                <a:solidFill>
                  <a:srgbClr val="FFC000"/>
                </a:solidFill>
                <a:latin typeface="Arial" panose="020B0604020202020204" pitchFamily="34" charset="0"/>
                <a:cs typeface="Arial" panose="020B0604020202020204" pitchFamily="34" charset="0"/>
              </a:rPr>
              <a:t>Primary analysis: </a:t>
            </a:r>
            <a:r>
              <a:rPr lang="en-US" sz="1900" dirty="0" smtClean="0">
                <a:solidFill>
                  <a:schemeClr val="bg1"/>
                </a:solidFill>
                <a:latin typeface="Arial" panose="020B0604020202020204" pitchFamily="34" charset="0"/>
                <a:cs typeface="Arial" panose="020B0604020202020204" pitchFamily="34" charset="0"/>
              </a:rPr>
              <a:t>NT-</a:t>
            </a:r>
            <a:r>
              <a:rPr lang="en-US" sz="1900" dirty="0" err="1" smtClean="0">
                <a:solidFill>
                  <a:schemeClr val="bg1"/>
                </a:solidFill>
                <a:latin typeface="Arial" panose="020B0604020202020204" pitchFamily="34" charset="0"/>
                <a:cs typeface="Arial" panose="020B0604020202020204" pitchFamily="34" charset="0"/>
              </a:rPr>
              <a:t>proBNP</a:t>
            </a:r>
            <a:r>
              <a:rPr lang="en-US" sz="1900" dirty="0" smtClean="0">
                <a:solidFill>
                  <a:schemeClr val="bg1"/>
                </a:solidFill>
                <a:latin typeface="Arial" panose="020B0604020202020204" pitchFamily="34" charset="0"/>
                <a:cs typeface="Arial" panose="020B0604020202020204" pitchFamily="34" charset="0"/>
              </a:rPr>
              <a:t> </a:t>
            </a:r>
            <a:r>
              <a:rPr lang="en-US" sz="1900" dirty="0">
                <a:solidFill>
                  <a:schemeClr val="bg1"/>
                </a:solidFill>
                <a:latin typeface="Arial" panose="020B0604020202020204" pitchFamily="34" charset="0"/>
                <a:cs typeface="Arial" panose="020B0604020202020204" pitchFamily="34" charset="0"/>
              </a:rPr>
              <a:t>reduction in pooled 2.5/5/10 mg dose groups </a:t>
            </a:r>
            <a:r>
              <a:rPr lang="en-US" sz="1900" dirty="0" smtClean="0">
                <a:solidFill>
                  <a:schemeClr val="bg1"/>
                </a:solidFill>
                <a:latin typeface="Arial" panose="020B0604020202020204" pitchFamily="34" charset="0"/>
                <a:cs typeface="Arial" panose="020B0604020202020204" pitchFamily="34" charset="0"/>
              </a:rPr>
              <a:t>&gt; reduction </a:t>
            </a:r>
            <a:r>
              <a:rPr lang="en-US" sz="1900" dirty="0">
                <a:solidFill>
                  <a:schemeClr val="bg1"/>
                </a:solidFill>
                <a:latin typeface="Arial" panose="020B0604020202020204" pitchFamily="34" charset="0"/>
                <a:cs typeface="Arial" panose="020B0604020202020204" pitchFamily="34" charset="0"/>
              </a:rPr>
              <a:t>in placebo (NS, p=0.1506</a:t>
            </a:r>
            <a:r>
              <a:rPr lang="en-US" sz="1900" dirty="0" smtClean="0">
                <a:solidFill>
                  <a:schemeClr val="bg1"/>
                </a:solidFill>
                <a:latin typeface="Arial" panose="020B0604020202020204" pitchFamily="34" charset="0"/>
                <a:cs typeface="Arial" panose="020B0604020202020204" pitchFamily="34" charset="0"/>
              </a:rPr>
              <a:t>)</a:t>
            </a:r>
          </a:p>
          <a:p>
            <a:pPr marL="182563" indent="-182563" fontAlgn="auto">
              <a:spcBef>
                <a:spcPts val="300"/>
              </a:spcBef>
              <a:spcAft>
                <a:spcPts val="1200"/>
              </a:spcAft>
              <a:buClr>
                <a:srgbClr val="FFC000"/>
              </a:buClr>
            </a:pPr>
            <a:r>
              <a:rPr lang="en-US" sz="1900" b="1" i="1" dirty="0" smtClean="0">
                <a:solidFill>
                  <a:srgbClr val="FFC000"/>
                </a:solidFill>
                <a:latin typeface="Arial" panose="020B0604020202020204" pitchFamily="34" charset="0"/>
                <a:cs typeface="Arial" panose="020B0604020202020204" pitchFamily="34" charset="0"/>
              </a:rPr>
              <a:t>Secondary analyses: </a:t>
            </a:r>
            <a:r>
              <a:rPr lang="en-US" sz="1900" dirty="0" smtClean="0">
                <a:solidFill>
                  <a:schemeClr val="bg1"/>
                </a:solidFill>
                <a:latin typeface="Arial" panose="020B0604020202020204" pitchFamily="34" charset="0"/>
                <a:cs typeface="Arial" panose="020B0604020202020204" pitchFamily="34" charset="0"/>
              </a:rPr>
              <a:t>Dose-response </a:t>
            </a:r>
            <a:r>
              <a:rPr lang="en-US" sz="1900" dirty="0">
                <a:solidFill>
                  <a:schemeClr val="bg1"/>
                </a:solidFill>
                <a:latin typeface="Arial" panose="020B0604020202020204" pitchFamily="34" charset="0"/>
                <a:cs typeface="Arial" panose="020B0604020202020204" pitchFamily="34" charset="0"/>
              </a:rPr>
              <a:t>relationship in primary endpoint NT-</a:t>
            </a:r>
            <a:r>
              <a:rPr lang="en-US" sz="1900" dirty="0" err="1">
                <a:solidFill>
                  <a:schemeClr val="bg1"/>
                </a:solidFill>
                <a:latin typeface="Arial" panose="020B0604020202020204" pitchFamily="34" charset="0"/>
                <a:cs typeface="Arial" panose="020B0604020202020204" pitchFamily="34" charset="0"/>
              </a:rPr>
              <a:t>proBNP</a:t>
            </a:r>
            <a:r>
              <a:rPr lang="en-US" sz="1900" dirty="0">
                <a:solidFill>
                  <a:schemeClr val="bg1"/>
                </a:solidFill>
                <a:latin typeface="Arial" panose="020B0604020202020204" pitchFamily="34" charset="0"/>
                <a:cs typeface="Arial" panose="020B0604020202020204" pitchFamily="34" charset="0"/>
              </a:rPr>
              <a:t> (</a:t>
            </a:r>
            <a:r>
              <a:rPr lang="en-US" sz="1900" dirty="0" smtClean="0">
                <a:solidFill>
                  <a:schemeClr val="bg1"/>
                </a:solidFill>
                <a:latin typeface="Arial" panose="020B0604020202020204" pitchFamily="34" charset="0"/>
                <a:cs typeface="Arial" panose="020B0604020202020204" pitchFamily="34" charset="0"/>
              </a:rPr>
              <a:t>p=0.0174</a:t>
            </a:r>
            <a:r>
              <a:rPr lang="de-DE" sz="1900" dirty="0" smtClean="0">
                <a:solidFill>
                  <a:schemeClr val="bg1"/>
                </a:solidFill>
                <a:latin typeface="Arial" panose="020B0604020202020204" pitchFamily="34" charset="0"/>
                <a:cs typeface="Arial" panose="020B0604020202020204" pitchFamily="34" charset="0"/>
              </a:rPr>
              <a:t>, </a:t>
            </a:r>
            <a:r>
              <a:rPr lang="en-US" sz="1900" dirty="0">
                <a:solidFill>
                  <a:schemeClr val="bg1"/>
                </a:solidFill>
                <a:latin typeface="Arial" panose="020B0604020202020204" pitchFamily="34" charset="0"/>
                <a:cs typeface="Arial" panose="020B0604020202020204" pitchFamily="34" charset="0"/>
              </a:rPr>
              <a:t>exploratory only)</a:t>
            </a:r>
            <a:endParaRPr lang="en-US" sz="1900" dirty="0" smtClean="0">
              <a:solidFill>
                <a:schemeClr val="bg1"/>
              </a:solidFill>
              <a:latin typeface="Arial" panose="020B0604020202020204" pitchFamily="34" charset="0"/>
              <a:cs typeface="Arial" panose="020B0604020202020204" pitchFamily="34" charset="0"/>
            </a:endParaRPr>
          </a:p>
          <a:p>
            <a:pPr marL="174625" indent="0" fontAlgn="auto">
              <a:spcBef>
                <a:spcPts val="300"/>
              </a:spcBef>
              <a:buClr>
                <a:srgbClr val="FFC000"/>
              </a:buClr>
              <a:buNone/>
            </a:pPr>
            <a:r>
              <a:rPr lang="en-US" sz="1900" dirty="0" smtClean="0">
                <a:solidFill>
                  <a:schemeClr val="bg1"/>
                </a:solidFill>
                <a:latin typeface="Arial" panose="020B0604020202020204" pitchFamily="34" charset="0"/>
                <a:cs typeface="Arial" panose="020B0604020202020204" pitchFamily="34" charset="0"/>
              </a:rPr>
              <a:t>NT-</a:t>
            </a:r>
            <a:r>
              <a:rPr lang="en-US" sz="1900" dirty="0" err="1" smtClean="0">
                <a:solidFill>
                  <a:schemeClr val="bg1"/>
                </a:solidFill>
                <a:latin typeface="Arial" panose="020B0604020202020204" pitchFamily="34" charset="0"/>
                <a:cs typeface="Arial" panose="020B0604020202020204" pitchFamily="34" charset="0"/>
              </a:rPr>
              <a:t>proBNP</a:t>
            </a:r>
            <a:r>
              <a:rPr lang="en-US" sz="1900" dirty="0" smtClean="0">
                <a:solidFill>
                  <a:schemeClr val="bg1"/>
                </a:solidFill>
                <a:latin typeface="Arial" panose="020B0604020202020204" pitchFamily="34" charset="0"/>
                <a:cs typeface="Arial" panose="020B0604020202020204" pitchFamily="34" charset="0"/>
              </a:rPr>
              <a:t> reduction in 10 mg group &gt; placebo (p=0.0483; pre-specified p</a:t>
            </a:r>
            <a:r>
              <a:rPr lang="de-DE" sz="1900" dirty="0" smtClean="0">
                <a:solidFill>
                  <a:schemeClr val="bg1"/>
                </a:solidFill>
                <a:latin typeface="Arial" panose="020B0604020202020204" pitchFamily="34" charset="0"/>
                <a:cs typeface="Arial" panose="020B0604020202020204" pitchFamily="34" charset="0"/>
              </a:rPr>
              <a:t>airwise comparison, </a:t>
            </a:r>
            <a:r>
              <a:rPr lang="en-US" sz="1900" dirty="0" smtClean="0">
                <a:solidFill>
                  <a:schemeClr val="bg1"/>
                </a:solidFill>
                <a:latin typeface="Arial" panose="020B0604020202020204" pitchFamily="34" charset="0"/>
                <a:cs typeface="Arial" panose="020B0604020202020204" pitchFamily="34" charset="0"/>
              </a:rPr>
              <a:t>exploratory only)</a:t>
            </a:r>
          </a:p>
          <a:p>
            <a:pPr fontAlgn="auto">
              <a:buClr>
                <a:srgbClr val="FFC000"/>
              </a:buClr>
            </a:pPr>
            <a:endParaRPr lang="en-US" dirty="0"/>
          </a:p>
        </p:txBody>
      </p:sp>
      <p:sp>
        <p:nvSpPr>
          <p:cNvPr id="3" name="Content Placeholder 2"/>
          <p:cNvSpPr>
            <a:spLocks noGrp="1"/>
          </p:cNvSpPr>
          <p:nvPr>
            <p:ph idx="1"/>
          </p:nvPr>
        </p:nvSpPr>
        <p:spPr>
          <a:xfrm>
            <a:off x="-73381" y="1126487"/>
            <a:ext cx="8229600" cy="452932"/>
          </a:xfrm>
        </p:spPr>
        <p:txBody>
          <a:bodyPr>
            <a:noAutofit/>
          </a:bodyPr>
          <a:lstStyle/>
          <a:p>
            <a:pPr marL="109728" indent="0">
              <a:spcBef>
                <a:spcPct val="0"/>
              </a:spcBef>
              <a:buNone/>
            </a:pPr>
            <a:r>
              <a:rPr lang="en-US" sz="2000" b="1" dirty="0">
                <a:effectLst>
                  <a:outerShdw blurRad="31750" dist="25400" dir="5400000" algn="tl" rotWithShape="0">
                    <a:srgbClr val="000000">
                      <a:alpha val="25000"/>
                    </a:srgbClr>
                  </a:outerShdw>
                </a:effectLst>
                <a:latin typeface="+mj-lt"/>
                <a:ea typeface="+mj-ea"/>
                <a:cs typeface="+mj-cs"/>
              </a:rPr>
              <a:t>Change in NT-</a:t>
            </a:r>
            <a:r>
              <a:rPr lang="en-US" sz="2000" b="1" dirty="0" err="1">
                <a:effectLst>
                  <a:outerShdw blurRad="31750" dist="25400" dir="5400000" algn="tl" rotWithShape="0">
                    <a:srgbClr val="000000">
                      <a:alpha val="25000"/>
                    </a:srgbClr>
                  </a:outerShdw>
                </a:effectLst>
                <a:latin typeface="+mj-lt"/>
                <a:ea typeface="+mj-ea"/>
                <a:cs typeface="+mj-cs"/>
              </a:rPr>
              <a:t>proBNP</a:t>
            </a:r>
            <a:r>
              <a:rPr lang="en-US" sz="2000" b="1" dirty="0">
                <a:effectLst>
                  <a:outerShdw blurRad="31750" dist="25400" dir="5400000" algn="tl" rotWithShape="0">
                    <a:srgbClr val="000000">
                      <a:alpha val="25000"/>
                    </a:srgbClr>
                  </a:outerShdw>
                </a:effectLst>
                <a:latin typeface="+mj-lt"/>
                <a:ea typeface="+mj-ea"/>
                <a:cs typeface="+mj-cs"/>
              </a:rPr>
              <a:t> at 12 weeks (per protocol analysis)</a:t>
            </a:r>
          </a:p>
        </p:txBody>
      </p:sp>
      <p:sp>
        <p:nvSpPr>
          <p:cNvPr id="2" name="Title 1"/>
          <p:cNvSpPr>
            <a:spLocks noGrp="1"/>
          </p:cNvSpPr>
          <p:nvPr>
            <p:ph type="title"/>
          </p:nvPr>
        </p:nvSpPr>
        <p:spPr/>
        <p:txBody>
          <a:bodyPr anchor="t">
            <a:normAutofit/>
          </a:bodyPr>
          <a:lstStyle/>
          <a:p>
            <a:r>
              <a:rPr lang="en-US" dirty="0">
                <a:solidFill>
                  <a:srgbClr val="FFC000"/>
                </a:solidFill>
                <a:latin typeface="Arial" panose="020B0604020202020204" pitchFamily="34" charset="0"/>
                <a:cs typeface="Arial" panose="020B0604020202020204" pitchFamily="34" charset="0"/>
              </a:rPr>
              <a:t>Primary </a:t>
            </a:r>
            <a:r>
              <a:rPr lang="en-US" dirty="0" smtClean="0">
                <a:solidFill>
                  <a:srgbClr val="FFC000"/>
                </a:solidFill>
                <a:latin typeface="Arial" panose="020B0604020202020204" pitchFamily="34" charset="0"/>
                <a:cs typeface="Arial" panose="020B0604020202020204" pitchFamily="34" charset="0"/>
              </a:rPr>
              <a:t>Endpoint</a:t>
            </a:r>
            <a:endParaRPr lang="en-US" dirty="0">
              <a:solidFill>
                <a:srgbClr val="FFC000"/>
              </a:solidFill>
              <a:latin typeface="Arial" panose="020B0604020202020204" pitchFamily="34" charset="0"/>
              <a:cs typeface="Arial" panose="020B0604020202020204" pitchFamily="34" charset="0"/>
            </a:endParaRPr>
          </a:p>
        </p:txBody>
      </p:sp>
      <p:pic>
        <p:nvPicPr>
          <p:cNvPr id="1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9437" y="219076"/>
            <a:ext cx="131445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extLst>
      <p:ext uri="{BB962C8B-B14F-4D97-AF65-F5344CB8AC3E}">
        <p14:creationId xmlns:p14="http://schemas.microsoft.com/office/powerpoint/2010/main" val="2963704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9437" y="219076"/>
            <a:ext cx="131445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graphicFrame>
        <p:nvGraphicFramePr>
          <p:cNvPr id="7" name="Chart 6"/>
          <p:cNvGraphicFramePr>
            <a:graphicFrameLocks/>
          </p:cNvGraphicFramePr>
          <p:nvPr>
            <p:extLst>
              <p:ext uri="{D42A27DB-BD31-4B8C-83A1-F6EECF244321}">
                <p14:modId xmlns:p14="http://schemas.microsoft.com/office/powerpoint/2010/main" val="3170901116"/>
              </p:ext>
            </p:extLst>
          </p:nvPr>
        </p:nvGraphicFramePr>
        <p:xfrm>
          <a:off x="6123662" y="1667052"/>
          <a:ext cx="2894400" cy="2016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a:graphicFrameLocks noChangeAspect="1"/>
          </p:cNvGraphicFramePr>
          <p:nvPr>
            <p:extLst>
              <p:ext uri="{D42A27DB-BD31-4B8C-83A1-F6EECF244321}">
                <p14:modId xmlns:p14="http://schemas.microsoft.com/office/powerpoint/2010/main" val="2692525689"/>
              </p:ext>
            </p:extLst>
          </p:nvPr>
        </p:nvGraphicFramePr>
        <p:xfrm>
          <a:off x="3122160" y="1667052"/>
          <a:ext cx="2892522" cy="2016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p:cNvGraphicFramePr>
            <a:graphicFrameLocks noChangeAspect="1"/>
          </p:cNvGraphicFramePr>
          <p:nvPr>
            <p:extLst>
              <p:ext uri="{D42A27DB-BD31-4B8C-83A1-F6EECF244321}">
                <p14:modId xmlns:p14="http://schemas.microsoft.com/office/powerpoint/2010/main" val="3711239672"/>
              </p:ext>
            </p:extLst>
          </p:nvPr>
        </p:nvGraphicFramePr>
        <p:xfrm>
          <a:off x="88900" y="1705152"/>
          <a:ext cx="2892522" cy="2016000"/>
        </p:xfrm>
        <a:graphic>
          <a:graphicData uri="http://schemas.openxmlformats.org/drawingml/2006/chart">
            <c:chart xmlns:c="http://schemas.openxmlformats.org/drawingml/2006/chart" xmlns:r="http://schemas.openxmlformats.org/officeDocument/2006/relationships" r:id="rId6"/>
          </a:graphicData>
        </a:graphic>
      </p:graphicFrame>
      <p:sp>
        <p:nvSpPr>
          <p:cNvPr id="12" name="Rectangle 11"/>
          <p:cNvSpPr/>
          <p:nvPr/>
        </p:nvSpPr>
        <p:spPr>
          <a:xfrm>
            <a:off x="669397" y="6240085"/>
            <a:ext cx="1932590" cy="369332"/>
          </a:xfrm>
          <a:prstGeom prst="rect">
            <a:avLst/>
          </a:prstGeom>
        </p:spPr>
        <p:txBody>
          <a:bodyPr wrap="square">
            <a:spAutoFit/>
          </a:bodyPr>
          <a:lstStyle/>
          <a:p>
            <a:endParaRPr lang="en-US" sz="900" b="1" dirty="0">
              <a:solidFill>
                <a:prstClr val="white"/>
              </a:solidFill>
              <a:latin typeface="Arial" panose="020B0604020202020204" pitchFamily="34" charset="0"/>
              <a:cs typeface="Arial" panose="020B0604020202020204" pitchFamily="34" charset="0"/>
            </a:endParaRPr>
          </a:p>
          <a:p>
            <a:r>
              <a:rPr lang="en-US" sz="900" b="1" dirty="0">
                <a:solidFill>
                  <a:prstClr val="white"/>
                </a:solidFill>
                <a:latin typeface="Arial" panose="020B0604020202020204" pitchFamily="34" charset="0"/>
                <a:cs typeface="Arial" panose="020B0604020202020204" pitchFamily="34" charset="0"/>
              </a:rPr>
              <a:t>GFR, glomerular filtration rate</a:t>
            </a:r>
          </a:p>
        </p:txBody>
      </p:sp>
      <p:sp>
        <p:nvSpPr>
          <p:cNvPr id="2" name="Title 1"/>
          <p:cNvSpPr>
            <a:spLocks noGrp="1"/>
          </p:cNvSpPr>
          <p:nvPr>
            <p:ph type="title"/>
          </p:nvPr>
        </p:nvSpPr>
        <p:spPr>
          <a:xfrm>
            <a:off x="287072" y="274638"/>
            <a:ext cx="8229600" cy="1143000"/>
          </a:xfrm>
        </p:spPr>
        <p:txBody>
          <a:bodyPr>
            <a:noAutofit/>
          </a:bodyPr>
          <a:lstStyle/>
          <a:p>
            <a:r>
              <a:rPr lang="en-US" sz="3200" dirty="0">
                <a:solidFill>
                  <a:srgbClr val="FFC000"/>
                </a:solidFill>
                <a:latin typeface="Arial" panose="020B0604020202020204" pitchFamily="34" charset="0"/>
                <a:cs typeface="Arial" panose="020B0604020202020204" pitchFamily="34" charset="0"/>
              </a:rPr>
              <a:t>No Clinical Adverse Effects on Blood Pressure, Heart Rate, </a:t>
            </a:r>
            <a:br>
              <a:rPr lang="en-US" sz="3200" dirty="0">
                <a:solidFill>
                  <a:srgbClr val="FFC000"/>
                </a:solidFill>
                <a:latin typeface="Arial" panose="020B0604020202020204" pitchFamily="34" charset="0"/>
                <a:cs typeface="Arial" panose="020B0604020202020204" pitchFamily="34" charset="0"/>
              </a:rPr>
            </a:br>
            <a:r>
              <a:rPr lang="en-US" sz="3200" dirty="0">
                <a:solidFill>
                  <a:srgbClr val="FFC000"/>
                </a:solidFill>
                <a:latin typeface="Arial" panose="020B0604020202020204" pitchFamily="34" charset="0"/>
                <a:cs typeface="Arial" panose="020B0604020202020204" pitchFamily="34" charset="0"/>
              </a:rPr>
              <a:t>Renal Function or Troponin</a:t>
            </a:r>
          </a:p>
        </p:txBody>
      </p:sp>
      <p:sp>
        <p:nvSpPr>
          <p:cNvPr id="15" name="Rectangle 14"/>
          <p:cNvSpPr/>
          <p:nvPr/>
        </p:nvSpPr>
        <p:spPr>
          <a:xfrm>
            <a:off x="6803497" y="6258202"/>
            <a:ext cx="1932590" cy="369332"/>
          </a:xfrm>
          <a:prstGeom prst="rect">
            <a:avLst/>
          </a:prstGeom>
        </p:spPr>
        <p:txBody>
          <a:bodyPr wrap="square">
            <a:spAutoFit/>
          </a:bodyPr>
          <a:lstStyle/>
          <a:p>
            <a:r>
              <a:rPr lang="de-DE" sz="900" b="1" dirty="0">
                <a:solidFill>
                  <a:prstClr val="white"/>
                </a:solidFill>
                <a:latin typeface="Arial" panose="020B0604020202020204" pitchFamily="34" charset="0"/>
                <a:cs typeface="Arial" panose="020B0604020202020204" pitchFamily="34" charset="0"/>
              </a:rPr>
              <a:t>10 mg: 2.5 </a:t>
            </a:r>
            <a:r>
              <a:rPr lang="de-DE" sz="900" b="1" dirty="0" err="1">
                <a:solidFill>
                  <a:prstClr val="white"/>
                </a:solidFill>
                <a:latin typeface="Arial" panose="020B0604020202020204" pitchFamily="34" charset="0"/>
                <a:cs typeface="Arial" panose="020B0604020202020204" pitchFamily="34" charset="0"/>
              </a:rPr>
              <a:t>to</a:t>
            </a:r>
            <a:r>
              <a:rPr lang="de-DE" sz="900" b="1" dirty="0">
                <a:solidFill>
                  <a:prstClr val="white"/>
                </a:solidFill>
                <a:latin typeface="Arial" panose="020B0604020202020204" pitchFamily="34" charset="0"/>
                <a:cs typeface="Arial" panose="020B0604020202020204" pitchFamily="34" charset="0"/>
              </a:rPr>
              <a:t> 10 </a:t>
            </a:r>
            <a:r>
              <a:rPr lang="de-DE" sz="900" b="1" dirty="0" smtClean="0">
                <a:solidFill>
                  <a:prstClr val="white"/>
                </a:solidFill>
                <a:latin typeface="Arial" panose="020B0604020202020204" pitchFamily="34" charset="0"/>
                <a:cs typeface="Arial" panose="020B0604020202020204" pitchFamily="34" charset="0"/>
              </a:rPr>
              <a:t>mg </a:t>
            </a:r>
            <a:r>
              <a:rPr lang="de-DE" sz="900" b="1" dirty="0">
                <a:solidFill>
                  <a:prstClr val="white"/>
                </a:solidFill>
                <a:latin typeface="Arial" panose="020B0604020202020204" pitchFamily="34" charset="0"/>
                <a:cs typeface="Arial" panose="020B0604020202020204" pitchFamily="34" charset="0"/>
              </a:rPr>
              <a:t>arm</a:t>
            </a:r>
          </a:p>
          <a:p>
            <a:r>
              <a:rPr lang="de-DE" sz="900" b="1" dirty="0" err="1">
                <a:solidFill>
                  <a:prstClr val="white"/>
                </a:solidFill>
                <a:latin typeface="Arial" panose="020B0604020202020204" pitchFamily="34" charset="0"/>
                <a:cs typeface="Arial" panose="020B0604020202020204" pitchFamily="34" charset="0"/>
              </a:rPr>
              <a:t>mean</a:t>
            </a:r>
            <a:r>
              <a:rPr lang="de-DE" sz="900" b="1" dirty="0">
                <a:solidFill>
                  <a:prstClr val="white"/>
                </a:solidFill>
                <a:latin typeface="Arial" panose="020B0604020202020204" pitchFamily="34" charset="0"/>
                <a:cs typeface="Arial" panose="020B0604020202020204" pitchFamily="34" charset="0"/>
              </a:rPr>
              <a:t> ± </a:t>
            </a:r>
            <a:r>
              <a:rPr lang="de-DE" sz="900" b="1" dirty="0" err="1">
                <a:solidFill>
                  <a:prstClr val="white"/>
                </a:solidFill>
                <a:latin typeface="Arial" panose="020B0604020202020204" pitchFamily="34" charset="0"/>
                <a:cs typeface="Arial" panose="020B0604020202020204" pitchFamily="34" charset="0"/>
              </a:rPr>
              <a:t>standard</a:t>
            </a:r>
            <a:r>
              <a:rPr lang="de-DE" sz="900" b="1" dirty="0">
                <a:solidFill>
                  <a:prstClr val="white"/>
                </a:solidFill>
                <a:latin typeface="Arial" panose="020B0604020202020204" pitchFamily="34" charset="0"/>
                <a:cs typeface="Arial" panose="020B0604020202020204" pitchFamily="34" charset="0"/>
              </a:rPr>
              <a:t> </a:t>
            </a:r>
            <a:r>
              <a:rPr lang="de-DE" sz="900" b="1" dirty="0" err="1">
                <a:solidFill>
                  <a:prstClr val="white"/>
                </a:solidFill>
                <a:latin typeface="Arial" panose="020B0604020202020204" pitchFamily="34" charset="0"/>
                <a:cs typeface="Arial" panose="020B0604020202020204" pitchFamily="34" charset="0"/>
              </a:rPr>
              <a:t>deviation</a:t>
            </a:r>
            <a:r>
              <a:rPr lang="de-DE" sz="900" b="1" dirty="0">
                <a:solidFill>
                  <a:prstClr val="white"/>
                </a:solidFill>
                <a:latin typeface="Arial" panose="020B0604020202020204" pitchFamily="34" charset="0"/>
                <a:cs typeface="Arial" panose="020B0604020202020204" pitchFamily="34" charset="0"/>
              </a:rPr>
              <a:t> (SD)</a:t>
            </a:r>
          </a:p>
        </p:txBody>
      </p:sp>
      <p:graphicFrame>
        <p:nvGraphicFramePr>
          <p:cNvPr id="14" name="Chart 13"/>
          <p:cNvGraphicFramePr>
            <a:graphicFrameLocks/>
          </p:cNvGraphicFramePr>
          <p:nvPr>
            <p:extLst>
              <p:ext uri="{D42A27DB-BD31-4B8C-83A1-F6EECF244321}">
                <p14:modId xmlns:p14="http://schemas.microsoft.com/office/powerpoint/2010/main" val="1010605503"/>
              </p:ext>
            </p:extLst>
          </p:nvPr>
        </p:nvGraphicFramePr>
        <p:xfrm>
          <a:off x="3903784" y="4133850"/>
          <a:ext cx="4035600" cy="20160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6" name="Chart 15"/>
          <p:cNvGraphicFramePr>
            <a:graphicFrameLocks/>
          </p:cNvGraphicFramePr>
          <p:nvPr>
            <p:extLst>
              <p:ext uri="{D42A27DB-BD31-4B8C-83A1-F6EECF244321}">
                <p14:modId xmlns:p14="http://schemas.microsoft.com/office/powerpoint/2010/main" val="988413807"/>
              </p:ext>
            </p:extLst>
          </p:nvPr>
        </p:nvGraphicFramePr>
        <p:xfrm>
          <a:off x="672244" y="4132120"/>
          <a:ext cx="3078000" cy="2016000"/>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343651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7840130" y="6392233"/>
            <a:ext cx="952505" cy="276999"/>
          </a:xfrm>
          <a:prstGeom prst="rect">
            <a:avLst/>
          </a:prstGeom>
          <a:noFill/>
          <a:ln>
            <a:noFill/>
          </a:ln>
        </p:spPr>
        <p:txBody>
          <a:bodyPr wrap="none">
            <a:spAutoFit/>
          </a:bodyPr>
          <a:lstStyle/>
          <a:p>
            <a:pPr algn="r"/>
            <a:r>
              <a:rPr lang="de-DE" sz="1200" dirty="0" err="1">
                <a:solidFill>
                  <a:schemeClr val="bg1"/>
                </a:solidFill>
              </a:rPr>
              <a:t>mean</a:t>
            </a:r>
            <a:r>
              <a:rPr lang="de-DE" sz="1200" dirty="0">
                <a:solidFill>
                  <a:schemeClr val="bg1"/>
                </a:solidFill>
              </a:rPr>
              <a:t> </a:t>
            </a:r>
            <a:r>
              <a:rPr lang="de-DE" sz="1200" dirty="0" err="1">
                <a:solidFill>
                  <a:schemeClr val="bg1"/>
                </a:solidFill>
              </a:rPr>
              <a:t>values</a:t>
            </a:r>
            <a:endParaRPr lang="en-US" sz="1200" dirty="0">
              <a:solidFill>
                <a:schemeClr val="bg1"/>
              </a:solidFill>
            </a:endParaRPr>
          </a:p>
        </p:txBody>
      </p:sp>
      <p:graphicFrame>
        <p:nvGraphicFramePr>
          <p:cNvPr id="13" name="Content Placeholder 5"/>
          <p:cNvGraphicFramePr>
            <a:graphicFrameLocks/>
          </p:cNvGraphicFramePr>
          <p:nvPr>
            <p:extLst>
              <p:ext uri="{D42A27DB-BD31-4B8C-83A1-F6EECF244321}">
                <p14:modId xmlns:p14="http://schemas.microsoft.com/office/powerpoint/2010/main" val="419358567"/>
              </p:ext>
            </p:extLst>
          </p:nvPr>
        </p:nvGraphicFramePr>
        <p:xfrm>
          <a:off x="262564" y="1627003"/>
          <a:ext cx="8651323" cy="2960764"/>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4971319" y="3810715"/>
            <a:ext cx="2095445" cy="400110"/>
          </a:xfrm>
          <a:prstGeom prst="rect">
            <a:avLst/>
          </a:prstGeom>
        </p:spPr>
        <p:txBody>
          <a:bodyPr wrap="none">
            <a:spAutoFit/>
          </a:bodyPr>
          <a:lstStyle/>
          <a:p>
            <a:r>
              <a:rPr lang="de-DE" sz="1000" b="1" dirty="0" err="1">
                <a:solidFill>
                  <a:srgbClr val="676767"/>
                </a:solidFill>
                <a:latin typeface="Arial"/>
              </a:rPr>
              <a:t>Full</a:t>
            </a:r>
            <a:r>
              <a:rPr lang="de-DE" sz="1000" b="1" dirty="0">
                <a:solidFill>
                  <a:srgbClr val="676767"/>
                </a:solidFill>
                <a:latin typeface="Arial"/>
              </a:rPr>
              <a:t> </a:t>
            </a:r>
            <a:r>
              <a:rPr lang="de-DE" sz="1000" b="1" dirty="0" err="1">
                <a:solidFill>
                  <a:srgbClr val="676767"/>
                </a:solidFill>
                <a:latin typeface="Arial"/>
              </a:rPr>
              <a:t>analysis</a:t>
            </a:r>
            <a:r>
              <a:rPr lang="de-DE" sz="1000" b="1" dirty="0">
                <a:solidFill>
                  <a:srgbClr val="676767"/>
                </a:solidFill>
                <a:latin typeface="Arial"/>
              </a:rPr>
              <a:t> </a:t>
            </a:r>
            <a:r>
              <a:rPr lang="de-DE" sz="1000" b="1" dirty="0" err="1">
                <a:solidFill>
                  <a:srgbClr val="676767"/>
                </a:solidFill>
                <a:latin typeface="Arial"/>
              </a:rPr>
              <a:t>set</a:t>
            </a:r>
            <a:r>
              <a:rPr lang="de-DE" sz="1000" b="1" dirty="0">
                <a:solidFill>
                  <a:srgbClr val="676767"/>
                </a:solidFill>
                <a:latin typeface="Arial"/>
              </a:rPr>
              <a:t> </a:t>
            </a:r>
          </a:p>
          <a:p>
            <a:r>
              <a:rPr lang="de-DE" sz="1000" b="1" dirty="0" err="1">
                <a:solidFill>
                  <a:srgbClr val="676767"/>
                </a:solidFill>
                <a:latin typeface="Arial"/>
              </a:rPr>
              <a:t>mean</a:t>
            </a:r>
            <a:r>
              <a:rPr lang="de-DE" sz="1000" b="1" dirty="0">
                <a:solidFill>
                  <a:srgbClr val="676767"/>
                </a:solidFill>
                <a:latin typeface="Arial"/>
              </a:rPr>
              <a:t> ± </a:t>
            </a:r>
            <a:r>
              <a:rPr lang="de-DE" sz="1000" b="1" dirty="0" err="1">
                <a:solidFill>
                  <a:srgbClr val="676767"/>
                </a:solidFill>
                <a:latin typeface="Arial"/>
              </a:rPr>
              <a:t>standard</a:t>
            </a:r>
            <a:r>
              <a:rPr lang="de-DE" sz="1000" b="1" dirty="0">
                <a:solidFill>
                  <a:srgbClr val="676767"/>
                </a:solidFill>
                <a:latin typeface="Arial"/>
              </a:rPr>
              <a:t> </a:t>
            </a:r>
            <a:r>
              <a:rPr lang="de-DE" sz="1000" b="1" dirty="0" err="1">
                <a:solidFill>
                  <a:srgbClr val="676767"/>
                </a:solidFill>
                <a:latin typeface="Arial"/>
              </a:rPr>
              <a:t>deviation</a:t>
            </a:r>
            <a:r>
              <a:rPr lang="de-DE" sz="1000" b="1" dirty="0">
                <a:solidFill>
                  <a:srgbClr val="676767"/>
                </a:solidFill>
                <a:latin typeface="Arial"/>
              </a:rPr>
              <a:t> (SD)</a:t>
            </a:r>
            <a:endParaRPr lang="en-US" sz="1000" dirty="0">
              <a:solidFill>
                <a:srgbClr val="676767"/>
              </a:solidFill>
              <a:latin typeface="Arial"/>
            </a:endParaRPr>
          </a:p>
        </p:txBody>
      </p:sp>
      <p:graphicFrame>
        <p:nvGraphicFramePr>
          <p:cNvPr id="5" name="Table 4"/>
          <p:cNvGraphicFramePr>
            <a:graphicFrameLocks noGrp="1"/>
          </p:cNvGraphicFramePr>
          <p:nvPr>
            <p:extLst>
              <p:ext uri="{D42A27DB-BD31-4B8C-83A1-F6EECF244321}">
                <p14:modId xmlns:p14="http://schemas.microsoft.com/office/powerpoint/2010/main" val="414464400"/>
              </p:ext>
            </p:extLst>
          </p:nvPr>
        </p:nvGraphicFramePr>
        <p:xfrm>
          <a:off x="261318" y="4655598"/>
          <a:ext cx="8665965" cy="1640160"/>
        </p:xfrm>
        <a:graphic>
          <a:graphicData uri="http://schemas.openxmlformats.org/drawingml/2006/table">
            <a:tbl>
              <a:tblPr/>
              <a:tblGrid>
                <a:gridCol w="1166345"/>
                <a:gridCol w="749962"/>
                <a:gridCol w="749962"/>
                <a:gridCol w="749962"/>
                <a:gridCol w="749962"/>
                <a:gridCol w="749962"/>
                <a:gridCol w="749962"/>
                <a:gridCol w="749962"/>
                <a:gridCol w="749962"/>
                <a:gridCol w="749962"/>
                <a:gridCol w="749962"/>
              </a:tblGrid>
              <a:tr h="131568">
                <a:tc rowSpan="2">
                  <a:txBody>
                    <a:bodyPr/>
                    <a:lstStyle/>
                    <a:p>
                      <a:pPr algn="l" fontAlgn="ctr"/>
                      <a:r>
                        <a:rPr lang="en-US" sz="1400" b="0" i="0" u="none" strike="noStrike" dirty="0">
                          <a:solidFill>
                            <a:srgbClr val="000000"/>
                          </a:solidFill>
                          <a:effectLst/>
                          <a:latin typeface="+mn-lt"/>
                          <a:cs typeface="Calibri" panose="020F0502020204030204" pitchFamily="34" charset="0"/>
                        </a:rPr>
                        <a:t>Parameter</a:t>
                      </a:r>
                    </a:p>
                  </a:txBody>
                  <a:tcPr marL="36000" marR="36000" marT="36000" marB="3600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en-US" sz="1400" b="0" i="0" u="none" strike="noStrike" dirty="0" smtClean="0">
                          <a:solidFill>
                            <a:srgbClr val="000000"/>
                          </a:solidFill>
                          <a:effectLst/>
                          <a:latin typeface="+mn-lt"/>
                          <a:cs typeface="Calibri" panose="020F0502020204030204" pitchFamily="34" charset="0"/>
                        </a:rPr>
                        <a:t>Placebo</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ctr"/>
                      <a:endParaRPr lang="en-US" sz="1200" b="0" i="0" u="none" strike="noStrike">
                        <a:solidFill>
                          <a:srgbClr val="000000"/>
                        </a:solidFill>
                        <a:effectLst/>
                        <a:latin typeface="Calibri" panose="020F0502020204030204" pitchFamily="34" charset="0"/>
                        <a:cs typeface="Calibri" panose="020F0502020204030204" pitchFamily="34" charset="0"/>
                      </a:endParaRPr>
                    </a:p>
                  </a:txBody>
                  <a:tcPr marL="4872" marR="4872" marT="4872"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n-lt"/>
                          <a:cs typeface="Calibri" panose="020F0502020204030204" pitchFamily="34" charset="0"/>
                        </a:rPr>
                        <a:t>1.25 mg</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smtClean="0">
                          <a:solidFill>
                            <a:srgbClr val="000000"/>
                          </a:solidFill>
                          <a:effectLst/>
                          <a:latin typeface="+mn-lt"/>
                          <a:cs typeface="Calibri" panose="020F0502020204030204" pitchFamily="34" charset="0"/>
                        </a:rPr>
                        <a:t>2.5 mg</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smtClean="0">
                          <a:solidFill>
                            <a:srgbClr val="000000"/>
                          </a:solidFill>
                          <a:effectLst/>
                          <a:latin typeface="+mn-lt"/>
                          <a:cs typeface="Calibri" panose="020F0502020204030204" pitchFamily="34" charset="0"/>
                        </a:rPr>
                        <a:t>2.5 to 5 mg</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smtClean="0">
                          <a:solidFill>
                            <a:srgbClr val="000000"/>
                          </a:solidFill>
                          <a:effectLst/>
                          <a:latin typeface="+mn-lt"/>
                          <a:cs typeface="Calibri" panose="020F0502020204030204" pitchFamily="34" charset="0"/>
                        </a:rPr>
                        <a:t>2.5 to 10 mg</a:t>
                      </a: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197225">
                <a:tc vMerge="1">
                  <a:txBody>
                    <a:bodyPr/>
                    <a:lstStyle/>
                    <a:p>
                      <a:pPr algn="ctr" fontAlgn="ctr"/>
                      <a:endParaRPr lang="en-US" sz="1400" b="0" i="0" u="none" strike="noStrike">
                        <a:solidFill>
                          <a:srgbClr val="000000"/>
                        </a:solidFill>
                        <a:effectLst/>
                        <a:latin typeface="Calibri" panose="020F0502020204030204" pitchFamily="34" charset="0"/>
                        <a:cs typeface="Calibri" panose="020F0502020204030204" pitchFamily="34" charset="0"/>
                      </a:endParaRPr>
                    </a:p>
                  </a:txBody>
                  <a:tcPr marL="4872" marR="4872" marT="4872"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mn-lt"/>
                          <a:cs typeface="Calibri" panose="020F0502020204030204" pitchFamily="34" charset="0"/>
                        </a:rPr>
                        <a:t>Baseline</a:t>
                      </a: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smtClean="0">
                          <a:solidFill>
                            <a:srgbClr val="000000"/>
                          </a:solidFill>
                          <a:effectLst/>
                          <a:latin typeface="+mn-lt"/>
                          <a:cs typeface="Calibri" panose="020F0502020204030204" pitchFamily="34" charset="0"/>
                        </a:rPr>
                        <a:t>Change at wk 12</a:t>
                      </a: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effectLst/>
                          <a:latin typeface="+mn-lt"/>
                          <a:cs typeface="Calibri" panose="020F0502020204030204" pitchFamily="34" charset="0"/>
                        </a:rPr>
                        <a:t>Baseline</a:t>
                      </a: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n-lt"/>
                          <a:cs typeface="Calibri" panose="020F0502020204030204" pitchFamily="34" charset="0"/>
                        </a:rPr>
                        <a:t>Change at </a:t>
                      </a:r>
                      <a:r>
                        <a:rPr lang="en-US" sz="1400" b="0" i="0" u="none" strike="noStrike" dirty="0" err="1" smtClean="0">
                          <a:solidFill>
                            <a:srgbClr val="000000"/>
                          </a:solidFill>
                          <a:effectLst/>
                          <a:latin typeface="+mn-lt"/>
                          <a:cs typeface="Calibri" panose="020F0502020204030204" pitchFamily="34" charset="0"/>
                        </a:rPr>
                        <a:t>wk</a:t>
                      </a:r>
                      <a:r>
                        <a:rPr lang="en-US" sz="1400" b="0" i="0" u="none" strike="noStrike" dirty="0" smtClean="0">
                          <a:solidFill>
                            <a:srgbClr val="000000"/>
                          </a:solidFill>
                          <a:effectLst/>
                          <a:latin typeface="+mn-lt"/>
                          <a:cs typeface="Calibri" panose="020F0502020204030204" pitchFamily="34" charset="0"/>
                        </a:rPr>
                        <a:t> 12</a:t>
                      </a: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effectLst/>
                          <a:latin typeface="+mn-lt"/>
                          <a:cs typeface="Calibri" panose="020F0502020204030204" pitchFamily="34" charset="0"/>
                        </a:rPr>
                        <a:t>Baseline</a:t>
                      </a: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n-lt"/>
                          <a:cs typeface="Calibri" panose="020F0502020204030204" pitchFamily="34" charset="0"/>
                        </a:rPr>
                        <a:t>Change at </a:t>
                      </a:r>
                      <a:r>
                        <a:rPr lang="en-US" sz="1400" b="0" i="0" u="none" strike="noStrike" dirty="0" err="1" smtClean="0">
                          <a:solidFill>
                            <a:srgbClr val="000000"/>
                          </a:solidFill>
                          <a:effectLst/>
                          <a:latin typeface="+mn-lt"/>
                          <a:cs typeface="Calibri" panose="020F0502020204030204" pitchFamily="34" charset="0"/>
                        </a:rPr>
                        <a:t>wk</a:t>
                      </a:r>
                      <a:r>
                        <a:rPr lang="en-US" sz="1400" b="0" i="0" u="none" strike="noStrike" dirty="0" smtClean="0">
                          <a:solidFill>
                            <a:srgbClr val="000000"/>
                          </a:solidFill>
                          <a:effectLst/>
                          <a:latin typeface="+mn-lt"/>
                          <a:cs typeface="Calibri" panose="020F0502020204030204" pitchFamily="34" charset="0"/>
                        </a:rPr>
                        <a:t> 12</a:t>
                      </a: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smtClean="0">
                          <a:solidFill>
                            <a:srgbClr val="000000"/>
                          </a:solidFill>
                          <a:effectLst/>
                          <a:latin typeface="+mn-lt"/>
                          <a:cs typeface="Calibri" panose="020F0502020204030204" pitchFamily="34" charset="0"/>
                        </a:rPr>
                        <a:t>Baseline</a:t>
                      </a: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smtClean="0">
                          <a:solidFill>
                            <a:srgbClr val="000000"/>
                          </a:solidFill>
                          <a:effectLst/>
                          <a:latin typeface="+mn-lt"/>
                          <a:cs typeface="Calibri" panose="020F0502020204030204" pitchFamily="34" charset="0"/>
                        </a:rPr>
                        <a:t>Change at wk 12</a:t>
                      </a: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smtClean="0">
                          <a:solidFill>
                            <a:srgbClr val="000000"/>
                          </a:solidFill>
                          <a:effectLst/>
                          <a:latin typeface="+mn-lt"/>
                          <a:cs typeface="Calibri" panose="020F0502020204030204" pitchFamily="34" charset="0"/>
                        </a:rPr>
                        <a:t>Baseline</a:t>
                      </a: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smtClean="0">
                          <a:solidFill>
                            <a:srgbClr val="000000"/>
                          </a:solidFill>
                          <a:effectLst/>
                          <a:latin typeface="+mn-lt"/>
                          <a:cs typeface="Calibri" panose="020F0502020204030204" pitchFamily="34" charset="0"/>
                        </a:rPr>
                        <a:t>Change at wk 12</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1568">
                <a:tc>
                  <a:txBody>
                    <a:bodyPr/>
                    <a:lstStyle/>
                    <a:p>
                      <a:pPr algn="l" fontAlgn="ctr"/>
                      <a:r>
                        <a:rPr lang="en-US" sz="1400" b="0" i="0" u="none" strike="noStrike" dirty="0" smtClean="0">
                          <a:solidFill>
                            <a:srgbClr val="000000"/>
                          </a:solidFill>
                          <a:effectLst/>
                          <a:latin typeface="+mn-lt"/>
                          <a:cs typeface="Calibri" panose="020F0502020204030204" pitchFamily="34" charset="0"/>
                        </a:rPr>
                        <a:t>LVEF (%)</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smtClean="0">
                          <a:solidFill>
                            <a:srgbClr val="000000"/>
                          </a:solidFill>
                          <a:effectLst/>
                          <a:latin typeface="+mn-lt"/>
                          <a:cs typeface="Calibri" panose="020F0502020204030204" pitchFamily="34" charset="0"/>
                        </a:rPr>
                        <a:t>28.6</a:t>
                      </a:r>
                      <a:endParaRPr lang="en-US" sz="1400" b="0" i="0" u="none" strike="noStrike">
                        <a:solidFill>
                          <a:srgbClr val="000000"/>
                        </a:solidFill>
                        <a:effectLst/>
                        <a:latin typeface="+mn-lt"/>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effectLst/>
                          <a:latin typeface="+mn-lt"/>
                          <a:cs typeface="Calibri" panose="020F0502020204030204" pitchFamily="34" charset="0"/>
                        </a:rPr>
                        <a:t>+ 1.5</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smtClean="0">
                          <a:solidFill>
                            <a:srgbClr val="000000"/>
                          </a:solidFill>
                          <a:effectLst/>
                          <a:latin typeface="+mn-lt"/>
                          <a:cs typeface="Calibri" panose="020F0502020204030204" pitchFamily="34" charset="0"/>
                        </a:rPr>
                        <a:t>29.5</a:t>
                      </a:r>
                      <a:endParaRPr lang="en-US" sz="1400" b="0" i="0" u="none" strike="noStrike">
                        <a:solidFill>
                          <a:srgbClr val="000000"/>
                        </a:solidFill>
                        <a:effectLst/>
                        <a:latin typeface="+mn-lt"/>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effectLst/>
                          <a:latin typeface="+mn-lt"/>
                          <a:cs typeface="Calibri" panose="020F0502020204030204" pitchFamily="34" charset="0"/>
                        </a:rPr>
                        <a:t>+ 2.8</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smtClean="0">
                          <a:solidFill>
                            <a:srgbClr val="000000"/>
                          </a:solidFill>
                          <a:effectLst/>
                          <a:latin typeface="+mn-lt"/>
                          <a:cs typeface="Calibri" panose="020F0502020204030204" pitchFamily="34" charset="0"/>
                        </a:rPr>
                        <a:t>29.2</a:t>
                      </a:r>
                      <a:endParaRPr lang="en-US" sz="1400" b="0" i="0" u="none" strike="noStrike">
                        <a:solidFill>
                          <a:srgbClr val="000000"/>
                        </a:solidFill>
                        <a:effectLst/>
                        <a:latin typeface="+mn-lt"/>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effectLst/>
                          <a:latin typeface="+mn-lt"/>
                          <a:cs typeface="Calibri" panose="020F0502020204030204" pitchFamily="34" charset="0"/>
                        </a:rPr>
                        <a:t>+ 2.7</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smtClean="0">
                          <a:solidFill>
                            <a:srgbClr val="000000"/>
                          </a:solidFill>
                          <a:effectLst/>
                          <a:latin typeface="+mn-lt"/>
                          <a:cs typeface="Calibri" panose="020F0502020204030204" pitchFamily="34" charset="0"/>
                        </a:rPr>
                        <a:t>31.5</a:t>
                      </a:r>
                      <a:endParaRPr lang="en-US" sz="1400" b="0" i="0" u="none" strike="noStrike">
                        <a:solidFill>
                          <a:srgbClr val="000000"/>
                        </a:solidFill>
                        <a:effectLst/>
                        <a:latin typeface="+mn-lt"/>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effectLst/>
                          <a:latin typeface="+mn-lt"/>
                          <a:cs typeface="Calibri" panose="020F0502020204030204" pitchFamily="34" charset="0"/>
                        </a:rPr>
                        <a:t>+ 2.1</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smtClean="0">
                          <a:solidFill>
                            <a:srgbClr val="000000"/>
                          </a:solidFill>
                          <a:effectLst/>
                          <a:latin typeface="+mn-lt"/>
                          <a:cs typeface="Calibri" panose="020F0502020204030204" pitchFamily="34" charset="0"/>
                        </a:rPr>
                        <a:t>29.3</a:t>
                      </a:r>
                      <a:endParaRPr lang="en-US" sz="1400" b="0" i="0" u="none" strike="noStrike">
                        <a:solidFill>
                          <a:srgbClr val="000000"/>
                        </a:solidFill>
                        <a:effectLst/>
                        <a:latin typeface="+mn-lt"/>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smtClean="0">
                          <a:solidFill>
                            <a:srgbClr val="000000"/>
                          </a:solidFill>
                          <a:effectLst/>
                          <a:latin typeface="+mn-lt"/>
                          <a:cs typeface="Calibri" panose="020F0502020204030204" pitchFamily="34" charset="0"/>
                        </a:rPr>
                        <a:t>+ 3.7</a:t>
                      </a:r>
                      <a:endParaRPr lang="en-US" sz="1400" b="0" i="0" u="none" strike="noStrike">
                        <a:solidFill>
                          <a:srgbClr val="000000"/>
                        </a:solidFill>
                        <a:effectLst/>
                        <a:latin typeface="+mn-lt"/>
                        <a:cs typeface="Calibri" panose="020F0502020204030204" pitchFamily="34" charset="0"/>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1568">
                <a:tc>
                  <a:txBody>
                    <a:bodyPr/>
                    <a:lstStyle/>
                    <a:p>
                      <a:pPr algn="l" fontAlgn="ctr"/>
                      <a:r>
                        <a:rPr lang="en-US" sz="1400" b="0" i="0" u="none" strike="noStrike" dirty="0" smtClean="0">
                          <a:solidFill>
                            <a:srgbClr val="000000"/>
                          </a:solidFill>
                          <a:effectLst/>
                          <a:latin typeface="+mn-lt"/>
                          <a:cs typeface="Calibri" panose="020F0502020204030204" pitchFamily="34" charset="0"/>
                        </a:rPr>
                        <a:t>LVEDV (mL)</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smtClean="0">
                          <a:solidFill>
                            <a:srgbClr val="000000"/>
                          </a:solidFill>
                          <a:effectLst/>
                          <a:latin typeface="+mn-lt"/>
                          <a:cs typeface="Calibri" panose="020F0502020204030204" pitchFamily="34" charset="0"/>
                        </a:rPr>
                        <a:t>174</a:t>
                      </a:r>
                      <a:endParaRPr lang="en-US" sz="1400" b="0" i="0" u="none" strike="noStrike">
                        <a:solidFill>
                          <a:srgbClr val="000000"/>
                        </a:solidFill>
                        <a:effectLst/>
                        <a:latin typeface="+mn-lt"/>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fontAlgn="ctr">
                        <a:buFontTx/>
                        <a:buNone/>
                      </a:pPr>
                      <a:r>
                        <a:rPr lang="en-US" sz="1400" b="0" i="0" u="none" strike="noStrike" smtClean="0">
                          <a:solidFill>
                            <a:srgbClr val="000000"/>
                          </a:solidFill>
                          <a:effectLst/>
                          <a:latin typeface="+mn-lt"/>
                          <a:cs typeface="Calibri" panose="020F0502020204030204" pitchFamily="34" charset="0"/>
                        </a:rPr>
                        <a:t> - 7</a:t>
                      </a:r>
                      <a:endParaRPr lang="en-US" sz="1400" b="0" i="0" u="none" strike="noStrike">
                        <a:solidFill>
                          <a:srgbClr val="000000"/>
                        </a:solidFill>
                        <a:effectLst/>
                        <a:latin typeface="+mn-lt"/>
                        <a:cs typeface="Calibri" panose="020F0502020204030204" pitchFamily="34" charset="0"/>
                      </a:endParaRP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de-DE" sz="1400" b="0" i="0" u="none" strike="noStrike" dirty="0" smtClean="0">
                          <a:solidFill>
                            <a:srgbClr val="000000"/>
                          </a:solidFill>
                          <a:effectLst/>
                          <a:latin typeface="+mn-lt"/>
                          <a:cs typeface="Calibri" panose="020F0502020204030204" pitchFamily="34" charset="0"/>
                        </a:rPr>
                        <a:t>173</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de-DE" sz="1400" b="0" i="0" u="none" strike="noStrike" dirty="0" smtClean="0">
                          <a:solidFill>
                            <a:srgbClr val="000000"/>
                          </a:solidFill>
                          <a:effectLst/>
                          <a:latin typeface="+mn-lt"/>
                          <a:cs typeface="Calibri" panose="020F0502020204030204" pitchFamily="34" charset="0"/>
                        </a:rPr>
                        <a:t>-6</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de-DE" sz="1400" b="0" i="0" u="none" strike="noStrike" dirty="0" smtClean="0">
                          <a:solidFill>
                            <a:srgbClr val="000000"/>
                          </a:solidFill>
                          <a:effectLst/>
                          <a:latin typeface="+mn-lt"/>
                          <a:cs typeface="Calibri" panose="020F0502020204030204" pitchFamily="34" charset="0"/>
                        </a:rPr>
                        <a:t>174</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de-DE" sz="1400" b="0" i="0" u="none" strike="noStrike" dirty="0" smtClean="0">
                          <a:solidFill>
                            <a:srgbClr val="000000"/>
                          </a:solidFill>
                          <a:effectLst/>
                          <a:latin typeface="+mn-lt"/>
                          <a:cs typeface="Calibri" panose="020F0502020204030204" pitchFamily="34" charset="0"/>
                        </a:rPr>
                        <a:t>-10</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de-DE" sz="1400" b="0" i="0" u="none" strike="noStrike" dirty="0" smtClean="0">
                          <a:solidFill>
                            <a:srgbClr val="000000"/>
                          </a:solidFill>
                          <a:effectLst/>
                          <a:latin typeface="+mn-lt"/>
                          <a:cs typeface="Calibri" panose="020F0502020204030204" pitchFamily="34" charset="0"/>
                        </a:rPr>
                        <a:t>177</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de-DE" sz="1400" b="0" i="0" u="none" strike="noStrike" smtClean="0">
                          <a:solidFill>
                            <a:srgbClr val="000000"/>
                          </a:solidFill>
                          <a:effectLst/>
                          <a:latin typeface="+mn-lt"/>
                          <a:cs typeface="Calibri" panose="020F0502020204030204" pitchFamily="34" charset="0"/>
                        </a:rPr>
                        <a:t>-17</a:t>
                      </a:r>
                      <a:endParaRPr lang="en-US" sz="1400" b="0" i="0" u="none" strike="noStrike">
                        <a:solidFill>
                          <a:srgbClr val="000000"/>
                        </a:solidFill>
                        <a:effectLst/>
                        <a:latin typeface="+mn-lt"/>
                        <a:cs typeface="Calibri" panose="020F0502020204030204" pitchFamily="34" charset="0"/>
                      </a:endParaRP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de-DE" sz="1400" b="0" i="0" u="none" strike="noStrike" smtClean="0">
                          <a:solidFill>
                            <a:srgbClr val="000000"/>
                          </a:solidFill>
                          <a:effectLst/>
                          <a:latin typeface="+mn-lt"/>
                          <a:cs typeface="Calibri" panose="020F0502020204030204" pitchFamily="34" charset="0"/>
                        </a:rPr>
                        <a:t>161</a:t>
                      </a:r>
                      <a:endParaRPr lang="en-US" sz="1400" b="0" i="0" u="none" strike="noStrike">
                        <a:solidFill>
                          <a:srgbClr val="000000"/>
                        </a:solidFill>
                        <a:effectLst/>
                        <a:latin typeface="+mn-lt"/>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de-DE" sz="1400" b="0" i="0" u="none" strike="noStrike" dirty="0" smtClean="0">
                          <a:solidFill>
                            <a:srgbClr val="000000"/>
                          </a:solidFill>
                          <a:effectLst/>
                          <a:latin typeface="+mn-lt"/>
                          <a:cs typeface="Calibri" panose="020F0502020204030204" pitchFamily="34" charset="0"/>
                        </a:rPr>
                        <a:t>-7</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1568">
                <a:tc>
                  <a:txBody>
                    <a:bodyPr/>
                    <a:lstStyle/>
                    <a:p>
                      <a:pPr algn="l" fontAlgn="ctr"/>
                      <a:r>
                        <a:rPr lang="en-US" sz="1400" b="0" i="0" u="none" strike="noStrike" dirty="0" smtClean="0">
                          <a:solidFill>
                            <a:srgbClr val="000000"/>
                          </a:solidFill>
                          <a:effectLst/>
                          <a:latin typeface="+mn-lt"/>
                          <a:cs typeface="Calibri" panose="020F0502020204030204" pitchFamily="34" charset="0"/>
                        </a:rPr>
                        <a:t>LVESV,</a:t>
                      </a:r>
                      <a:r>
                        <a:rPr lang="en-US" sz="1400" b="0" i="0" u="none" strike="noStrike" baseline="0" dirty="0" smtClean="0">
                          <a:solidFill>
                            <a:srgbClr val="000000"/>
                          </a:solidFill>
                          <a:effectLst/>
                          <a:latin typeface="+mn-lt"/>
                          <a:cs typeface="Calibri" panose="020F0502020204030204" pitchFamily="34" charset="0"/>
                        </a:rPr>
                        <a:t>(mL</a:t>
                      </a:r>
                      <a:r>
                        <a:rPr lang="en-US" sz="1400" b="0" i="0" u="none" strike="noStrike" dirty="0" smtClean="0">
                          <a:solidFill>
                            <a:srgbClr val="000000"/>
                          </a:solidFill>
                          <a:effectLst/>
                          <a:latin typeface="+mn-lt"/>
                          <a:cs typeface="Calibri" panose="020F0502020204030204" pitchFamily="34" charset="0"/>
                        </a:rPr>
                        <a:t>)</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effectLst/>
                          <a:latin typeface="+mn-lt"/>
                          <a:cs typeface="Calibri" panose="020F0502020204030204" pitchFamily="34" charset="0"/>
                        </a:rPr>
                        <a:t>127</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effectLst/>
                          <a:latin typeface="+mn-lt"/>
                          <a:cs typeface="Calibri" panose="020F0502020204030204" pitchFamily="34" charset="0"/>
                        </a:rPr>
                        <a:t> - 7</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de-DE" sz="1400" b="0" i="0" u="none" strike="noStrike" dirty="0" smtClean="0">
                          <a:solidFill>
                            <a:srgbClr val="000000"/>
                          </a:solidFill>
                          <a:effectLst/>
                          <a:latin typeface="+mn-lt"/>
                          <a:cs typeface="Calibri" panose="020F0502020204030204" pitchFamily="34" charset="0"/>
                        </a:rPr>
                        <a:t>125</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de-DE" sz="1400" b="0" i="0" u="none" strike="noStrike" dirty="0" smtClean="0">
                          <a:solidFill>
                            <a:srgbClr val="000000"/>
                          </a:solidFill>
                          <a:effectLst/>
                          <a:latin typeface="+mn-lt"/>
                          <a:cs typeface="Calibri" panose="020F0502020204030204" pitchFamily="34" charset="0"/>
                        </a:rPr>
                        <a:t>-9</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de-DE" sz="1400" b="0" i="0" u="none" strike="noStrike" dirty="0" smtClean="0">
                          <a:solidFill>
                            <a:srgbClr val="000000"/>
                          </a:solidFill>
                          <a:effectLst/>
                          <a:latin typeface="+mn-lt"/>
                          <a:cs typeface="Calibri" panose="020F0502020204030204" pitchFamily="34" charset="0"/>
                        </a:rPr>
                        <a:t>126</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de-DE" sz="1400" b="0" i="0" u="none" strike="noStrike" dirty="0" smtClean="0">
                          <a:solidFill>
                            <a:srgbClr val="000000"/>
                          </a:solidFill>
                          <a:effectLst/>
                          <a:latin typeface="+mn-lt"/>
                          <a:cs typeface="Calibri" panose="020F0502020204030204" pitchFamily="34" charset="0"/>
                        </a:rPr>
                        <a:t>-11</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de-DE" sz="1400" b="0" i="0" u="none" strike="noStrike" dirty="0" smtClean="0">
                          <a:solidFill>
                            <a:srgbClr val="000000"/>
                          </a:solidFill>
                          <a:effectLst/>
                          <a:latin typeface="+mn-lt"/>
                          <a:cs typeface="Calibri" panose="020F0502020204030204" pitchFamily="34" charset="0"/>
                        </a:rPr>
                        <a:t>125</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de-DE" sz="1400" b="0" i="0" u="none" strike="noStrike" dirty="0" smtClean="0">
                          <a:solidFill>
                            <a:srgbClr val="000000"/>
                          </a:solidFill>
                          <a:effectLst/>
                          <a:latin typeface="+mn-lt"/>
                          <a:cs typeface="Calibri" panose="020F0502020204030204" pitchFamily="34" charset="0"/>
                        </a:rPr>
                        <a:t>-15</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de-DE" sz="1400" b="0" i="0" u="none" strike="noStrike" dirty="0" smtClean="0">
                          <a:solidFill>
                            <a:srgbClr val="000000"/>
                          </a:solidFill>
                          <a:effectLst/>
                          <a:latin typeface="+mn-lt"/>
                          <a:cs typeface="Calibri" panose="020F0502020204030204" pitchFamily="34" charset="0"/>
                        </a:rPr>
                        <a:t>120</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de-DE" sz="1400" b="0" i="0" u="none" strike="noStrike" dirty="0" smtClean="0">
                          <a:solidFill>
                            <a:srgbClr val="000000"/>
                          </a:solidFill>
                          <a:effectLst/>
                          <a:latin typeface="+mn-lt"/>
                          <a:cs typeface="Calibri" panose="020F0502020204030204" pitchFamily="34" charset="0"/>
                        </a:rPr>
                        <a:t>-11</a:t>
                      </a:r>
                      <a:endParaRPr lang="en-US" sz="1400" b="0" i="0" u="none" strike="noStrike" dirty="0">
                        <a:solidFill>
                          <a:srgbClr val="000000"/>
                        </a:solidFill>
                        <a:effectLst/>
                        <a:latin typeface="+mn-lt"/>
                        <a:cs typeface="Calibri" panose="020F0502020204030204" pitchFamily="34" charset="0"/>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Title 2"/>
          <p:cNvSpPr>
            <a:spLocks noGrp="1"/>
          </p:cNvSpPr>
          <p:nvPr>
            <p:ph type="title"/>
          </p:nvPr>
        </p:nvSpPr>
        <p:spPr/>
        <p:txBody>
          <a:bodyPr>
            <a:normAutofit/>
          </a:bodyPr>
          <a:lstStyle/>
          <a:p>
            <a:r>
              <a:rPr lang="en-US" dirty="0">
                <a:solidFill>
                  <a:srgbClr val="FFC000"/>
                </a:solidFill>
                <a:latin typeface="Arial" panose="020B0604020202020204" pitchFamily="34" charset="0"/>
                <a:cs typeface="Arial" panose="020B0604020202020204" pitchFamily="34" charset="0"/>
              </a:rPr>
              <a:t>Echocardiography: </a:t>
            </a:r>
            <a:r>
              <a:rPr lang="en-US" dirty="0" smtClean="0">
                <a:solidFill>
                  <a:srgbClr val="FFC000"/>
                </a:solidFill>
                <a:latin typeface="Arial" panose="020B0604020202020204" pitchFamily="34" charset="0"/>
                <a:cs typeface="Arial" panose="020B0604020202020204" pitchFamily="34" charset="0"/>
              </a:rPr>
              <a:t>LVEF</a:t>
            </a:r>
            <a:endParaRPr lang="en-US" dirty="0">
              <a:solidFill>
                <a:srgbClr val="FFC000"/>
              </a:solidFill>
              <a:latin typeface="Arial" panose="020B0604020202020204" pitchFamily="34" charset="0"/>
              <a:cs typeface="Arial" panose="020B0604020202020204" pitchFamily="34" charset="0"/>
            </a:endParaRPr>
          </a:p>
        </p:txBody>
      </p:sp>
      <p:pic>
        <p:nvPicPr>
          <p:cNvPr id="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9437" y="219076"/>
            <a:ext cx="131445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grpSp>
        <p:nvGrpSpPr>
          <p:cNvPr id="6" name="Group 5"/>
          <p:cNvGrpSpPr/>
          <p:nvPr/>
        </p:nvGrpSpPr>
        <p:grpSpPr>
          <a:xfrm>
            <a:off x="1936564" y="1927644"/>
            <a:ext cx="2081348" cy="757827"/>
            <a:chOff x="2265528" y="1626368"/>
            <a:chExt cx="3769057" cy="966716"/>
          </a:xfrm>
        </p:grpSpPr>
        <p:cxnSp>
          <p:nvCxnSpPr>
            <p:cNvPr id="7" name="Straight Connector 6"/>
            <p:cNvCxnSpPr/>
            <p:nvPr/>
          </p:nvCxnSpPr>
          <p:spPr bwMode="gray">
            <a:xfrm>
              <a:off x="2265528" y="2593084"/>
              <a:ext cx="914400" cy="0"/>
            </a:xfrm>
            <a:prstGeom prst="line">
              <a:avLst/>
            </a:prstGeom>
            <a:noFill/>
            <a:ln w="12700" cap="flat" cmpd="sng" algn="ctr">
              <a:solidFill>
                <a:srgbClr val="676767">
                  <a:shade val="95000"/>
                  <a:satMod val="105000"/>
                </a:srgbClr>
              </a:solidFill>
              <a:prstDash val="solid"/>
            </a:ln>
            <a:effectLst/>
          </p:spPr>
        </p:cxnSp>
        <p:cxnSp>
          <p:nvCxnSpPr>
            <p:cNvPr id="8" name="Straight Connector 7"/>
            <p:cNvCxnSpPr/>
            <p:nvPr/>
          </p:nvCxnSpPr>
          <p:spPr bwMode="gray">
            <a:xfrm>
              <a:off x="5120185" y="1912962"/>
              <a:ext cx="914400" cy="0"/>
            </a:xfrm>
            <a:prstGeom prst="line">
              <a:avLst/>
            </a:prstGeom>
            <a:noFill/>
            <a:ln w="12700" cap="flat" cmpd="sng" algn="ctr">
              <a:solidFill>
                <a:srgbClr val="676767">
                  <a:shade val="95000"/>
                  <a:satMod val="105000"/>
                </a:srgbClr>
              </a:solidFill>
              <a:prstDash val="solid"/>
            </a:ln>
            <a:effectLst/>
          </p:spPr>
        </p:cxnSp>
        <p:cxnSp>
          <p:nvCxnSpPr>
            <p:cNvPr id="9" name="Straight Connector 8"/>
            <p:cNvCxnSpPr/>
            <p:nvPr/>
          </p:nvCxnSpPr>
          <p:spPr bwMode="gray">
            <a:xfrm>
              <a:off x="2734101" y="1626368"/>
              <a:ext cx="2843284" cy="0"/>
            </a:xfrm>
            <a:prstGeom prst="line">
              <a:avLst/>
            </a:prstGeom>
            <a:noFill/>
            <a:ln w="12700" cap="flat" cmpd="sng" algn="ctr">
              <a:solidFill>
                <a:srgbClr val="676767">
                  <a:shade val="95000"/>
                  <a:satMod val="105000"/>
                </a:srgbClr>
              </a:solidFill>
              <a:prstDash val="solid"/>
            </a:ln>
            <a:effectLst/>
          </p:spPr>
        </p:cxnSp>
        <p:cxnSp>
          <p:nvCxnSpPr>
            <p:cNvPr id="10" name="Straight Connector 9"/>
            <p:cNvCxnSpPr/>
            <p:nvPr/>
          </p:nvCxnSpPr>
          <p:spPr bwMode="gray">
            <a:xfrm flipV="1">
              <a:off x="5577385" y="1626368"/>
              <a:ext cx="0" cy="286594"/>
            </a:xfrm>
            <a:prstGeom prst="line">
              <a:avLst/>
            </a:prstGeom>
            <a:noFill/>
            <a:ln w="12700" cap="flat" cmpd="sng" algn="ctr">
              <a:solidFill>
                <a:srgbClr val="676767">
                  <a:shade val="95000"/>
                  <a:satMod val="105000"/>
                </a:srgbClr>
              </a:solidFill>
              <a:prstDash val="solid"/>
            </a:ln>
            <a:effectLst/>
          </p:spPr>
        </p:cxnSp>
        <p:cxnSp>
          <p:nvCxnSpPr>
            <p:cNvPr id="11" name="Straight Connector 10"/>
            <p:cNvCxnSpPr/>
            <p:nvPr/>
          </p:nvCxnSpPr>
          <p:spPr bwMode="gray">
            <a:xfrm flipV="1">
              <a:off x="2734101" y="1635471"/>
              <a:ext cx="0" cy="957613"/>
            </a:xfrm>
            <a:prstGeom prst="line">
              <a:avLst/>
            </a:prstGeom>
            <a:noFill/>
            <a:ln w="12700" cap="flat" cmpd="sng" algn="ctr">
              <a:solidFill>
                <a:srgbClr val="676767">
                  <a:shade val="95000"/>
                  <a:satMod val="105000"/>
                </a:srgbClr>
              </a:solidFill>
              <a:prstDash val="solid"/>
            </a:ln>
            <a:effectLst/>
          </p:spPr>
        </p:cxnSp>
      </p:grpSp>
      <p:sp>
        <p:nvSpPr>
          <p:cNvPr id="12" name="Rectangle 11"/>
          <p:cNvSpPr/>
          <p:nvPr/>
        </p:nvSpPr>
        <p:spPr>
          <a:xfrm>
            <a:off x="2601909" y="1627003"/>
            <a:ext cx="756938" cy="307777"/>
          </a:xfrm>
          <a:prstGeom prst="rect">
            <a:avLst/>
          </a:prstGeom>
        </p:spPr>
        <p:txBody>
          <a:bodyPr wrap="none">
            <a:spAutoFit/>
          </a:bodyPr>
          <a:lstStyle/>
          <a:p>
            <a:r>
              <a:rPr lang="de-DE" sz="1400" b="1" i="1" dirty="0">
                <a:solidFill>
                  <a:srgbClr val="676767"/>
                </a:solidFill>
                <a:latin typeface="Arial"/>
              </a:rPr>
              <a:t>P</a:t>
            </a:r>
            <a:r>
              <a:rPr lang="de-DE" sz="1400" b="1" dirty="0">
                <a:solidFill>
                  <a:srgbClr val="676767"/>
                </a:solidFill>
                <a:latin typeface="Arial"/>
              </a:rPr>
              <a:t>&lt;0.05</a:t>
            </a:r>
            <a:endParaRPr lang="en-US" sz="1400" b="1" dirty="0">
              <a:solidFill>
                <a:srgbClr val="676767"/>
              </a:solidFill>
              <a:latin typeface="Arial"/>
            </a:endParaRPr>
          </a:p>
        </p:txBody>
      </p:sp>
      <p:sp>
        <p:nvSpPr>
          <p:cNvPr id="16" name="TextBox 15"/>
          <p:cNvSpPr txBox="1"/>
          <p:nvPr/>
        </p:nvSpPr>
        <p:spPr>
          <a:xfrm>
            <a:off x="154925" y="6462353"/>
            <a:ext cx="7354899" cy="246221"/>
          </a:xfrm>
          <a:prstGeom prst="rect">
            <a:avLst/>
          </a:prstGeom>
          <a:noFill/>
        </p:spPr>
        <p:txBody>
          <a:bodyPr wrap="none" rtlCol="0">
            <a:spAutoFit/>
          </a:bodyPr>
          <a:lstStyle/>
          <a:p>
            <a:r>
              <a:rPr lang="en-US" sz="1000" dirty="0" smtClean="0">
                <a:solidFill>
                  <a:schemeClr val="bg1"/>
                </a:solidFill>
                <a:latin typeface="Arial" panose="020B0604020202020204" pitchFamily="34" charset="0"/>
                <a:cs typeface="Arial" panose="020B0604020202020204" pitchFamily="34" charset="0"/>
              </a:rPr>
              <a:t>LVEF</a:t>
            </a:r>
            <a:r>
              <a:rPr lang="en-US" sz="1000" dirty="0">
                <a:solidFill>
                  <a:schemeClr val="bg1"/>
                </a:solidFill>
                <a:latin typeface="Arial" panose="020B0604020202020204" pitchFamily="34" charset="0"/>
                <a:cs typeface="Arial" panose="020B0604020202020204" pitchFamily="34" charset="0"/>
              </a:rPr>
              <a:t>, left ventricular ejection fraction</a:t>
            </a:r>
            <a:r>
              <a:rPr lang="en-US" sz="1000" dirty="0" smtClean="0">
                <a:solidFill>
                  <a:schemeClr val="bg1"/>
                </a:solidFill>
                <a:latin typeface="Arial" panose="020B0604020202020204" pitchFamily="34" charset="0"/>
                <a:cs typeface="Arial" panose="020B0604020202020204" pitchFamily="34" charset="0"/>
              </a:rPr>
              <a:t>; LVEDV: left ventricular end-diastolic volume; LVESV: left ventricular end-systolic volume</a:t>
            </a:r>
            <a:endParaRPr lang="en-US" sz="1000" dirty="0"/>
          </a:p>
        </p:txBody>
      </p:sp>
    </p:spTree>
    <p:extLst>
      <p:ext uri="{BB962C8B-B14F-4D97-AF65-F5344CB8AC3E}">
        <p14:creationId xmlns:p14="http://schemas.microsoft.com/office/powerpoint/2010/main" val="26933354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el 1"/>
          <p:cNvSpPr txBox="1">
            <a:spLocks/>
          </p:cNvSpPr>
          <p:nvPr/>
        </p:nvSpPr>
        <p:spPr>
          <a:xfrm>
            <a:off x="-1648295" y="1977650"/>
            <a:ext cx="7454470" cy="756773"/>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pPr>
            <a:endParaRPr lang="en-US" sz="1600" dirty="0">
              <a:solidFill>
                <a:schemeClr val="tx1"/>
              </a:solidFill>
              <a:effectLst/>
            </a:endParaRPr>
          </a:p>
        </p:txBody>
      </p:sp>
      <p:graphicFrame>
        <p:nvGraphicFramePr>
          <p:cNvPr id="12" name="Content Placeholder 7"/>
          <p:cNvGraphicFramePr>
            <a:graphicFrameLocks/>
          </p:cNvGraphicFramePr>
          <p:nvPr>
            <p:extLst>
              <p:ext uri="{D42A27DB-BD31-4B8C-83A1-F6EECF244321}">
                <p14:modId xmlns:p14="http://schemas.microsoft.com/office/powerpoint/2010/main" val="1045034927"/>
              </p:ext>
            </p:extLst>
          </p:nvPr>
        </p:nvGraphicFramePr>
        <p:xfrm>
          <a:off x="353795" y="1368004"/>
          <a:ext cx="5888948" cy="36243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Tabelle 2"/>
          <p:cNvGraphicFramePr>
            <a:graphicFrameLocks noGrp="1"/>
          </p:cNvGraphicFramePr>
          <p:nvPr>
            <p:extLst>
              <p:ext uri="{D42A27DB-BD31-4B8C-83A1-F6EECF244321}">
                <p14:modId xmlns:p14="http://schemas.microsoft.com/office/powerpoint/2010/main" val="3424551271"/>
              </p:ext>
            </p:extLst>
          </p:nvPr>
        </p:nvGraphicFramePr>
        <p:xfrm>
          <a:off x="340337" y="5060927"/>
          <a:ext cx="8666328" cy="1190455"/>
        </p:xfrm>
        <a:graphic>
          <a:graphicData uri="http://schemas.openxmlformats.org/drawingml/2006/table">
            <a:tbl>
              <a:tblPr firstRow="1" bandRow="1">
                <a:tableStyleId>{5FD0F851-EC5A-4D38-B0AD-8093EC10F338}</a:tableStyleId>
              </a:tblPr>
              <a:tblGrid>
                <a:gridCol w="1201003"/>
                <a:gridCol w="2524836"/>
                <a:gridCol w="947010"/>
                <a:gridCol w="947010"/>
                <a:gridCol w="947010"/>
                <a:gridCol w="947010"/>
                <a:gridCol w="1152449"/>
              </a:tblGrid>
              <a:tr h="491998">
                <a:tc>
                  <a:txBody>
                    <a:bodyPr/>
                    <a:lstStyle/>
                    <a:p>
                      <a:pPr algn="ctr">
                        <a:lnSpc>
                          <a:spcPct val="90000"/>
                        </a:lnSpc>
                      </a:pPr>
                      <a:r>
                        <a:rPr lang="de-DE" sz="1300" b="0" dirty="0" smtClean="0">
                          <a:latin typeface="+mn-lt"/>
                          <a:cs typeface="Calibri" panose="020F0502020204030204" pitchFamily="34" charset="0"/>
                        </a:rPr>
                        <a:t>Observation </a:t>
                      </a:r>
                      <a:r>
                        <a:rPr lang="de-DE" sz="1300" b="0" dirty="0" err="1" smtClean="0">
                          <a:latin typeface="+mn-lt"/>
                          <a:cs typeface="Calibri" panose="020F0502020204030204" pitchFamily="34" charset="0"/>
                        </a:rPr>
                        <a:t>period</a:t>
                      </a:r>
                      <a:endParaRPr lang="en-US" sz="1300" b="0" dirty="0">
                        <a:latin typeface="+mn-lt"/>
                        <a:cs typeface="Calibri" panose="020F0502020204030204" pitchFamily="34" charset="0"/>
                      </a:endParaRPr>
                    </a:p>
                  </a:txBody>
                  <a:tcPr marL="18000" marR="18000" marT="18000" marB="18000" anchor="ctr">
                    <a:solidFill>
                      <a:schemeClr val="bg1"/>
                    </a:solidFill>
                  </a:tcPr>
                </a:tc>
                <a:tc>
                  <a:txBody>
                    <a:bodyPr/>
                    <a:lstStyle/>
                    <a:p>
                      <a:pPr algn="ctr">
                        <a:lnSpc>
                          <a:spcPct val="90000"/>
                        </a:lnSpc>
                      </a:pPr>
                      <a:r>
                        <a:rPr lang="en-US" sz="1300" b="0" kern="1200" smtClean="0">
                          <a:solidFill>
                            <a:schemeClr val="tx1"/>
                          </a:solidFill>
                          <a:latin typeface="+mn-lt"/>
                          <a:ea typeface="+mn-ea"/>
                          <a:cs typeface="Calibri" panose="020F0502020204030204" pitchFamily="34" charset="0"/>
                        </a:rPr>
                        <a:t>Number of subjects with clinical event</a:t>
                      </a:r>
                      <a:endParaRPr lang="en-US" sz="1300" b="0" kern="1200" dirty="0">
                        <a:solidFill>
                          <a:schemeClr val="tx1"/>
                        </a:solidFill>
                        <a:latin typeface="+mn-lt"/>
                        <a:ea typeface="+mn-ea"/>
                        <a:cs typeface="Calibri" panose="020F0502020204030204" pitchFamily="34" charset="0"/>
                      </a:endParaRPr>
                    </a:p>
                  </a:txBody>
                  <a:tcPr marL="18000" marR="18000" marT="18000" marB="18000" anchor="ctr">
                    <a:solidFill>
                      <a:schemeClr val="bg1"/>
                    </a:solidFill>
                  </a:tcPr>
                </a:tc>
                <a:tc>
                  <a:txBody>
                    <a:bodyPr/>
                    <a:lstStyle/>
                    <a:p>
                      <a:pPr algn="ctr">
                        <a:lnSpc>
                          <a:spcPct val="90000"/>
                        </a:lnSpc>
                      </a:pPr>
                      <a:r>
                        <a:rPr lang="de-DE" sz="1300" b="0" smtClean="0">
                          <a:latin typeface="+mn-lt"/>
                          <a:cs typeface="Calibri" panose="020F0502020204030204" pitchFamily="34" charset="0"/>
                        </a:rPr>
                        <a:t>Placebo </a:t>
                      </a:r>
                    </a:p>
                    <a:p>
                      <a:pPr algn="ctr">
                        <a:lnSpc>
                          <a:spcPct val="90000"/>
                        </a:lnSpc>
                      </a:pPr>
                      <a:r>
                        <a:rPr lang="de-DE" sz="1300" b="0" smtClean="0">
                          <a:latin typeface="+mn-lt"/>
                          <a:cs typeface="Calibri" panose="020F0502020204030204" pitchFamily="34" charset="0"/>
                        </a:rPr>
                        <a:t>(N=92)</a:t>
                      </a:r>
                      <a:endParaRPr lang="en-US" sz="1300" b="0" dirty="0">
                        <a:latin typeface="+mn-lt"/>
                        <a:cs typeface="Calibri" panose="020F0502020204030204" pitchFamily="34" charset="0"/>
                      </a:endParaRPr>
                    </a:p>
                  </a:txBody>
                  <a:tcPr marL="0" marR="0" marT="18000" marB="18000" anchor="ctr">
                    <a:solidFill>
                      <a:schemeClr val="bg1"/>
                    </a:solidFill>
                  </a:tcPr>
                </a:tc>
                <a:tc>
                  <a:txBody>
                    <a:bodyPr/>
                    <a:lstStyle/>
                    <a:p>
                      <a:pPr algn="ctr">
                        <a:lnSpc>
                          <a:spcPct val="90000"/>
                        </a:lnSpc>
                      </a:pPr>
                      <a:r>
                        <a:rPr lang="de-DE" sz="1300" b="0" smtClean="0">
                          <a:latin typeface="+mn-lt"/>
                          <a:cs typeface="Calibri" panose="020F0502020204030204" pitchFamily="34" charset="0"/>
                        </a:rPr>
                        <a:t>1.25 mg </a:t>
                      </a:r>
                    </a:p>
                    <a:p>
                      <a:pPr algn="ctr">
                        <a:lnSpc>
                          <a:spcPct val="90000"/>
                        </a:lnSpc>
                      </a:pPr>
                      <a:r>
                        <a:rPr lang="de-DE" sz="1300" b="0" smtClean="0">
                          <a:latin typeface="+mn-lt"/>
                          <a:cs typeface="Calibri" panose="020F0502020204030204" pitchFamily="34" charset="0"/>
                        </a:rPr>
                        <a:t>(N=91)</a:t>
                      </a:r>
                      <a:endParaRPr lang="en-US" sz="1300" b="0" dirty="0">
                        <a:latin typeface="+mn-lt"/>
                        <a:cs typeface="Calibri" panose="020F0502020204030204" pitchFamily="34" charset="0"/>
                      </a:endParaRPr>
                    </a:p>
                  </a:txBody>
                  <a:tcPr marL="0" marR="0" marT="18000" marB="18000" anchor="ctr">
                    <a:solidFill>
                      <a:schemeClr val="bg1"/>
                    </a:solidFill>
                  </a:tcPr>
                </a:tc>
                <a:tc>
                  <a:txBody>
                    <a:bodyPr/>
                    <a:lstStyle/>
                    <a:p>
                      <a:pPr algn="ctr">
                        <a:lnSpc>
                          <a:spcPct val="90000"/>
                        </a:lnSpc>
                      </a:pPr>
                      <a:r>
                        <a:rPr lang="de-DE" sz="1300" b="0" smtClean="0">
                          <a:latin typeface="+mn-lt"/>
                          <a:cs typeface="Calibri" panose="020F0502020204030204" pitchFamily="34" charset="0"/>
                        </a:rPr>
                        <a:t>2.5 mg </a:t>
                      </a:r>
                    </a:p>
                    <a:p>
                      <a:pPr algn="ctr">
                        <a:lnSpc>
                          <a:spcPct val="90000"/>
                        </a:lnSpc>
                      </a:pPr>
                      <a:r>
                        <a:rPr lang="de-DE" sz="1300" b="0" smtClean="0">
                          <a:latin typeface="+mn-lt"/>
                          <a:cs typeface="Calibri" panose="020F0502020204030204" pitchFamily="34" charset="0"/>
                        </a:rPr>
                        <a:t>(N=91)</a:t>
                      </a:r>
                      <a:endParaRPr lang="en-US" sz="1300" b="0" dirty="0">
                        <a:latin typeface="+mn-lt"/>
                        <a:cs typeface="Calibri" panose="020F0502020204030204" pitchFamily="34" charset="0"/>
                      </a:endParaRPr>
                    </a:p>
                  </a:txBody>
                  <a:tcPr marL="0" marR="0" marT="18000" marB="18000" anchor="ctr">
                    <a:solidFill>
                      <a:schemeClr val="bg1"/>
                    </a:solidFill>
                  </a:tcPr>
                </a:tc>
                <a:tc>
                  <a:txBody>
                    <a:bodyPr/>
                    <a:lstStyle/>
                    <a:p>
                      <a:pPr algn="ctr">
                        <a:lnSpc>
                          <a:spcPct val="90000"/>
                        </a:lnSpc>
                      </a:pPr>
                      <a:r>
                        <a:rPr lang="de-DE" sz="1300" b="0" smtClean="0">
                          <a:latin typeface="+mn-lt"/>
                          <a:cs typeface="Calibri" panose="020F0502020204030204" pitchFamily="34" charset="0"/>
                        </a:rPr>
                        <a:t>2.5</a:t>
                      </a:r>
                      <a:r>
                        <a:rPr lang="de-DE" sz="1300" b="0" baseline="0" smtClean="0">
                          <a:latin typeface="+mn-lt"/>
                          <a:cs typeface="Calibri" panose="020F0502020204030204" pitchFamily="34" charset="0"/>
                        </a:rPr>
                        <a:t> to 5</a:t>
                      </a:r>
                      <a:r>
                        <a:rPr lang="de-DE" sz="1300" b="0" smtClean="0">
                          <a:latin typeface="+mn-lt"/>
                          <a:cs typeface="Calibri" panose="020F0502020204030204" pitchFamily="34" charset="0"/>
                        </a:rPr>
                        <a:t> mg</a:t>
                      </a:r>
                    </a:p>
                    <a:p>
                      <a:pPr algn="ctr">
                        <a:lnSpc>
                          <a:spcPct val="90000"/>
                        </a:lnSpc>
                      </a:pPr>
                      <a:r>
                        <a:rPr lang="de-DE" sz="1300" b="0" smtClean="0">
                          <a:latin typeface="+mn-lt"/>
                          <a:cs typeface="Calibri" panose="020F0502020204030204" pitchFamily="34" charset="0"/>
                        </a:rPr>
                        <a:t> (N=91)</a:t>
                      </a:r>
                      <a:endParaRPr lang="en-US" sz="1300" b="0" dirty="0">
                        <a:latin typeface="+mn-lt"/>
                        <a:cs typeface="Calibri" panose="020F0502020204030204" pitchFamily="34" charset="0"/>
                      </a:endParaRPr>
                    </a:p>
                  </a:txBody>
                  <a:tcPr marL="0" marR="0" marT="18000" marB="18000" anchor="ctr">
                    <a:solidFill>
                      <a:schemeClr val="bg1"/>
                    </a:solidFill>
                  </a:tcPr>
                </a:tc>
                <a:tc>
                  <a:txBody>
                    <a:bodyPr/>
                    <a:lstStyle/>
                    <a:p>
                      <a:pPr algn="ctr">
                        <a:lnSpc>
                          <a:spcPct val="90000"/>
                        </a:lnSpc>
                      </a:pPr>
                      <a:r>
                        <a:rPr lang="de-DE" sz="1300" b="0" smtClean="0">
                          <a:latin typeface="+mn-lt"/>
                          <a:cs typeface="Calibri" panose="020F0502020204030204" pitchFamily="34" charset="0"/>
                        </a:rPr>
                        <a:t> 2.5 to 10 mg</a:t>
                      </a:r>
                    </a:p>
                    <a:p>
                      <a:pPr algn="ctr">
                        <a:lnSpc>
                          <a:spcPct val="90000"/>
                        </a:lnSpc>
                      </a:pPr>
                      <a:r>
                        <a:rPr lang="de-DE" sz="1300" b="0" smtClean="0">
                          <a:latin typeface="+mn-lt"/>
                          <a:cs typeface="Calibri" panose="020F0502020204030204" pitchFamily="34" charset="0"/>
                        </a:rPr>
                        <a:t> (N=91)</a:t>
                      </a:r>
                      <a:endParaRPr lang="en-US" sz="1300" b="0" dirty="0">
                        <a:latin typeface="+mn-lt"/>
                        <a:cs typeface="Calibri" panose="020F0502020204030204" pitchFamily="34" charset="0"/>
                      </a:endParaRPr>
                    </a:p>
                  </a:txBody>
                  <a:tcPr marL="0" marR="0" marT="18000" marB="18000" anchor="ctr">
                    <a:solidFill>
                      <a:schemeClr val="bg1"/>
                    </a:solidFill>
                  </a:tcPr>
                </a:tc>
              </a:tr>
              <a:tr h="405074">
                <a:tc>
                  <a:txBody>
                    <a:bodyPr/>
                    <a:lstStyle/>
                    <a:p>
                      <a:pPr algn="l"/>
                      <a:r>
                        <a:rPr lang="de-DE" sz="1300" b="0" dirty="0" err="1" smtClean="0">
                          <a:latin typeface="+mn-lt"/>
                          <a:cs typeface="Calibri" panose="020F0502020204030204" pitchFamily="34" charset="0"/>
                        </a:rPr>
                        <a:t>Until</a:t>
                      </a:r>
                      <a:r>
                        <a:rPr lang="de-DE" sz="1300" b="0" dirty="0" smtClean="0">
                          <a:latin typeface="+mn-lt"/>
                          <a:cs typeface="Calibri" panose="020F0502020204030204" pitchFamily="34" charset="0"/>
                        </a:rPr>
                        <a:t> </a:t>
                      </a:r>
                      <a:r>
                        <a:rPr lang="de-DE" sz="1300" b="0" dirty="0" err="1" smtClean="0">
                          <a:latin typeface="+mn-lt"/>
                          <a:cs typeface="Calibri" panose="020F0502020204030204" pitchFamily="34" charset="0"/>
                        </a:rPr>
                        <a:t>week</a:t>
                      </a:r>
                      <a:r>
                        <a:rPr lang="de-DE" sz="1300" b="0" dirty="0" smtClean="0">
                          <a:latin typeface="+mn-lt"/>
                          <a:cs typeface="Calibri" panose="020F0502020204030204" pitchFamily="34" charset="0"/>
                        </a:rPr>
                        <a:t> 12</a:t>
                      </a:r>
                      <a:endParaRPr lang="en-US" sz="1300" b="0" dirty="0">
                        <a:latin typeface="+mn-lt"/>
                        <a:cs typeface="Calibri" panose="020F0502020204030204" pitchFamily="34" charset="0"/>
                      </a:endParaRPr>
                    </a:p>
                  </a:txBody>
                  <a:tcPr marL="36000" marR="36000" marT="18000" marB="18000" anchor="ctr">
                    <a:solidFill>
                      <a:schemeClr val="bg1"/>
                    </a:solidFill>
                  </a:tcPr>
                </a:tc>
                <a:tc>
                  <a:txBody>
                    <a:bodyPr/>
                    <a:lstStyle/>
                    <a:p>
                      <a:pPr algn="l"/>
                      <a:r>
                        <a:rPr lang="de-DE" sz="1300" b="0" smtClean="0">
                          <a:latin typeface="+mn-lt"/>
                          <a:cs typeface="Calibri" panose="020F0502020204030204" pitchFamily="34" charset="0"/>
                        </a:rPr>
                        <a:t>CV death or HF hospitalization</a:t>
                      </a:r>
                      <a:endParaRPr lang="en-US" sz="1300" b="0" dirty="0">
                        <a:latin typeface="+mn-lt"/>
                        <a:cs typeface="Calibri" panose="020F0502020204030204" pitchFamily="34" charset="0"/>
                      </a:endParaRPr>
                    </a:p>
                  </a:txBody>
                  <a:tcPr marL="36000" marR="36000" marT="18000" marB="18000"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b="0" kern="1200" dirty="0" smtClean="0">
                          <a:solidFill>
                            <a:schemeClr val="tx1"/>
                          </a:solidFill>
                          <a:latin typeface="+mn-lt"/>
                          <a:ea typeface="+mn-ea"/>
                          <a:cs typeface="Calibri" panose="020F0502020204030204" pitchFamily="34" charset="0"/>
                        </a:rPr>
                        <a:t>18 (19.6%)</a:t>
                      </a:r>
                    </a:p>
                  </a:txBody>
                  <a:tcPr marL="36000" marR="36000" marT="18000" marB="18000"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b="0" kern="1200" dirty="0" smtClean="0">
                          <a:solidFill>
                            <a:schemeClr val="tx1"/>
                          </a:solidFill>
                          <a:latin typeface="+mn-lt"/>
                          <a:ea typeface="+mn-ea"/>
                          <a:cs typeface="Calibri" panose="020F0502020204030204" pitchFamily="34" charset="0"/>
                        </a:rPr>
                        <a:t>17 (18.7%)</a:t>
                      </a:r>
                    </a:p>
                  </a:txBody>
                  <a:tcPr marL="36000" marR="36000" marT="18000" marB="18000"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b="0" kern="1200" dirty="0" smtClean="0">
                          <a:solidFill>
                            <a:schemeClr val="tx1"/>
                          </a:solidFill>
                          <a:latin typeface="+mn-lt"/>
                          <a:ea typeface="+mn-ea"/>
                          <a:cs typeface="Calibri" panose="020F0502020204030204" pitchFamily="34" charset="0"/>
                        </a:rPr>
                        <a:t>18 (19.8%)</a:t>
                      </a:r>
                    </a:p>
                  </a:txBody>
                  <a:tcPr marL="36000" marR="36000" marT="18000" marB="18000"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b="0" kern="1200" dirty="0" smtClean="0">
                          <a:solidFill>
                            <a:schemeClr val="tx1"/>
                          </a:solidFill>
                          <a:latin typeface="+mn-lt"/>
                          <a:ea typeface="+mn-ea"/>
                          <a:cs typeface="Calibri" panose="020F0502020204030204" pitchFamily="34" charset="0"/>
                        </a:rPr>
                        <a:t>11 (12.1%)</a:t>
                      </a:r>
                    </a:p>
                  </a:txBody>
                  <a:tcPr marL="36000" marR="36000" marT="18000" marB="18000"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b="0" kern="1200" dirty="0" smtClean="0">
                          <a:solidFill>
                            <a:schemeClr val="tx1"/>
                          </a:solidFill>
                          <a:latin typeface="+mn-lt"/>
                          <a:ea typeface="+mn-ea"/>
                          <a:cs typeface="Calibri" panose="020F0502020204030204" pitchFamily="34" charset="0"/>
                        </a:rPr>
                        <a:t>10 (11.0%)</a:t>
                      </a:r>
                    </a:p>
                  </a:txBody>
                  <a:tcPr marL="36000" marR="36000" marT="18000" marB="18000" anchor="ctr">
                    <a:solidFill>
                      <a:schemeClr val="bg1"/>
                    </a:solidFill>
                  </a:tcPr>
                </a:tc>
              </a:tr>
              <a:tr h="293383">
                <a:tc>
                  <a:txBody>
                    <a:bodyPr/>
                    <a:lstStyle/>
                    <a:p>
                      <a:pPr algn="l"/>
                      <a:r>
                        <a:rPr lang="de-DE" sz="1300" b="0" dirty="0" smtClean="0">
                          <a:latin typeface="+mn-lt"/>
                          <a:cs typeface="Calibri" panose="020F0502020204030204" pitchFamily="34" charset="0"/>
                        </a:rPr>
                        <a:t>End </a:t>
                      </a:r>
                      <a:r>
                        <a:rPr lang="de-DE" sz="1300" b="0" dirty="0" err="1" smtClean="0">
                          <a:latin typeface="+mn-lt"/>
                          <a:cs typeface="Calibri" panose="020F0502020204030204" pitchFamily="34" charset="0"/>
                        </a:rPr>
                        <a:t>of</a:t>
                      </a:r>
                      <a:r>
                        <a:rPr lang="de-DE" sz="1300" b="0" dirty="0" smtClean="0">
                          <a:latin typeface="+mn-lt"/>
                          <a:cs typeface="Calibri" panose="020F0502020204030204" pitchFamily="34" charset="0"/>
                        </a:rPr>
                        <a:t> F/U</a:t>
                      </a:r>
                      <a:endParaRPr lang="en-US" sz="1300" b="0" dirty="0">
                        <a:latin typeface="+mn-lt"/>
                        <a:cs typeface="Calibri" panose="020F0502020204030204" pitchFamily="34" charset="0"/>
                      </a:endParaRPr>
                    </a:p>
                  </a:txBody>
                  <a:tcPr marL="36000" marR="36000" marT="18000" marB="18000" anchor="ctr">
                    <a:solidFill>
                      <a:schemeClr val="bg1"/>
                    </a:solidFill>
                  </a:tcPr>
                </a:tc>
                <a:tc>
                  <a:txBody>
                    <a:bodyPr/>
                    <a:lstStyle/>
                    <a:p>
                      <a:pPr algn="l"/>
                      <a:r>
                        <a:rPr lang="de-DE" sz="1300" b="0" smtClean="0">
                          <a:latin typeface="+mn-lt"/>
                          <a:cs typeface="Calibri" panose="020F0502020204030204" pitchFamily="34" charset="0"/>
                        </a:rPr>
                        <a:t>Death (</a:t>
                      </a:r>
                      <a:r>
                        <a:rPr lang="de-DE" sz="1300" b="0" dirty="0" smtClean="0">
                          <a:latin typeface="+mn-lt"/>
                          <a:cs typeface="Calibri" panose="020F0502020204030204" pitchFamily="34" charset="0"/>
                        </a:rPr>
                        <a:t>all-</a:t>
                      </a:r>
                      <a:r>
                        <a:rPr lang="de-DE" sz="1300" b="0" dirty="0" err="1" smtClean="0">
                          <a:latin typeface="+mn-lt"/>
                          <a:cs typeface="Calibri" panose="020F0502020204030204" pitchFamily="34" charset="0"/>
                        </a:rPr>
                        <a:t>cause</a:t>
                      </a:r>
                      <a:r>
                        <a:rPr lang="de-DE" sz="1300" b="0" dirty="0" smtClean="0">
                          <a:latin typeface="+mn-lt"/>
                          <a:cs typeface="Calibri" panose="020F0502020204030204" pitchFamily="34" charset="0"/>
                        </a:rPr>
                        <a:t>)</a:t>
                      </a:r>
                      <a:endParaRPr lang="en-US" sz="1300" b="0" dirty="0">
                        <a:latin typeface="+mn-lt"/>
                        <a:cs typeface="Calibri" panose="020F0502020204030204" pitchFamily="34" charset="0"/>
                      </a:endParaRPr>
                    </a:p>
                  </a:txBody>
                  <a:tcPr marL="36000" marR="36000" marT="18000" marB="18000" anchor="ctr">
                    <a:solidFill>
                      <a:schemeClr val="bg1"/>
                    </a:solidFill>
                  </a:tcPr>
                </a:tc>
                <a:tc>
                  <a:txBody>
                    <a:bodyPr/>
                    <a:lstStyle/>
                    <a:p>
                      <a:pPr algn="ctr">
                        <a:spcAft>
                          <a:spcPts val="0"/>
                        </a:spcAft>
                      </a:pPr>
                      <a:r>
                        <a:rPr lang="en-US" sz="1300" b="0" kern="1200" dirty="0">
                          <a:solidFill>
                            <a:schemeClr val="tx1"/>
                          </a:solidFill>
                          <a:latin typeface="+mn-lt"/>
                          <a:ea typeface="+mn-ea"/>
                          <a:cs typeface="Calibri" panose="020F0502020204030204" pitchFamily="34" charset="0"/>
                        </a:rPr>
                        <a:t>  </a:t>
                      </a:r>
                      <a:r>
                        <a:rPr lang="en-US" sz="1300" b="0" kern="1200" smtClean="0">
                          <a:solidFill>
                            <a:schemeClr val="tx1"/>
                          </a:solidFill>
                          <a:latin typeface="+mn-lt"/>
                          <a:ea typeface="+mn-ea"/>
                          <a:cs typeface="Calibri" panose="020F0502020204030204" pitchFamily="34" charset="0"/>
                        </a:rPr>
                        <a:t>6 (6.5</a:t>
                      </a:r>
                      <a:r>
                        <a:rPr lang="en-US" sz="1300" b="0" kern="1200" dirty="0">
                          <a:solidFill>
                            <a:schemeClr val="tx1"/>
                          </a:solidFill>
                          <a:latin typeface="+mn-lt"/>
                          <a:ea typeface="+mn-ea"/>
                          <a:cs typeface="Calibri" panose="020F0502020204030204" pitchFamily="34" charset="0"/>
                        </a:rPr>
                        <a:t>%)</a:t>
                      </a:r>
                    </a:p>
                  </a:txBody>
                  <a:tcPr marL="36000" marR="36000" marT="18000" marB="18000" anchor="ctr">
                    <a:solidFill>
                      <a:schemeClr val="bg1"/>
                    </a:solidFill>
                  </a:tcPr>
                </a:tc>
                <a:tc>
                  <a:txBody>
                    <a:bodyPr/>
                    <a:lstStyle/>
                    <a:p>
                      <a:pPr algn="ctr">
                        <a:spcAft>
                          <a:spcPts val="0"/>
                        </a:spcAft>
                      </a:pPr>
                      <a:r>
                        <a:rPr lang="en-US" sz="1300" b="0" kern="1200" dirty="0">
                          <a:solidFill>
                            <a:schemeClr val="tx1"/>
                          </a:solidFill>
                          <a:latin typeface="+mn-lt"/>
                          <a:ea typeface="+mn-ea"/>
                          <a:cs typeface="Calibri" panose="020F0502020204030204" pitchFamily="34" charset="0"/>
                        </a:rPr>
                        <a:t>  </a:t>
                      </a:r>
                      <a:r>
                        <a:rPr lang="en-US" sz="1300" b="0" kern="1200" smtClean="0">
                          <a:solidFill>
                            <a:schemeClr val="tx1"/>
                          </a:solidFill>
                          <a:latin typeface="+mn-lt"/>
                          <a:ea typeface="+mn-ea"/>
                          <a:cs typeface="Calibri" panose="020F0502020204030204" pitchFamily="34" charset="0"/>
                        </a:rPr>
                        <a:t>6 (6.6</a:t>
                      </a:r>
                      <a:r>
                        <a:rPr lang="en-US" sz="1300" b="0" kern="1200" dirty="0">
                          <a:solidFill>
                            <a:schemeClr val="tx1"/>
                          </a:solidFill>
                          <a:latin typeface="+mn-lt"/>
                          <a:ea typeface="+mn-ea"/>
                          <a:cs typeface="Calibri" panose="020F0502020204030204" pitchFamily="34" charset="0"/>
                        </a:rPr>
                        <a:t>%)</a:t>
                      </a:r>
                    </a:p>
                  </a:txBody>
                  <a:tcPr marL="36000" marR="36000" marT="18000" marB="18000" anchor="ctr">
                    <a:solidFill>
                      <a:schemeClr val="bg1"/>
                    </a:solidFill>
                  </a:tcPr>
                </a:tc>
                <a:tc>
                  <a:txBody>
                    <a:bodyPr/>
                    <a:lstStyle/>
                    <a:p>
                      <a:pPr algn="ctr">
                        <a:spcAft>
                          <a:spcPts val="0"/>
                        </a:spcAft>
                      </a:pPr>
                      <a:r>
                        <a:rPr lang="en-US" sz="1300" b="0" kern="1200" dirty="0">
                          <a:solidFill>
                            <a:schemeClr val="tx1"/>
                          </a:solidFill>
                          <a:latin typeface="+mn-lt"/>
                          <a:ea typeface="+mn-ea"/>
                          <a:cs typeface="Calibri" panose="020F0502020204030204" pitchFamily="34" charset="0"/>
                        </a:rPr>
                        <a:t>  </a:t>
                      </a:r>
                      <a:r>
                        <a:rPr lang="en-US" sz="1300" b="0" kern="1200" smtClean="0">
                          <a:solidFill>
                            <a:schemeClr val="tx1"/>
                          </a:solidFill>
                          <a:latin typeface="+mn-lt"/>
                          <a:ea typeface="+mn-ea"/>
                          <a:cs typeface="Calibri" panose="020F0502020204030204" pitchFamily="34" charset="0"/>
                        </a:rPr>
                        <a:t>5 (5.5</a:t>
                      </a:r>
                      <a:r>
                        <a:rPr lang="en-US" sz="1300" b="0" kern="1200" dirty="0">
                          <a:solidFill>
                            <a:schemeClr val="tx1"/>
                          </a:solidFill>
                          <a:latin typeface="+mn-lt"/>
                          <a:ea typeface="+mn-ea"/>
                          <a:cs typeface="Calibri" panose="020F0502020204030204" pitchFamily="34" charset="0"/>
                        </a:rPr>
                        <a:t>%)</a:t>
                      </a:r>
                    </a:p>
                  </a:txBody>
                  <a:tcPr marL="36000" marR="36000" marT="18000" marB="18000" anchor="ctr">
                    <a:solidFill>
                      <a:schemeClr val="bg1"/>
                    </a:solidFill>
                  </a:tcPr>
                </a:tc>
                <a:tc>
                  <a:txBody>
                    <a:bodyPr/>
                    <a:lstStyle/>
                    <a:p>
                      <a:pPr algn="ctr">
                        <a:spcAft>
                          <a:spcPts val="0"/>
                        </a:spcAft>
                      </a:pPr>
                      <a:r>
                        <a:rPr lang="en-US" sz="1300" b="0" kern="1200" dirty="0">
                          <a:solidFill>
                            <a:schemeClr val="tx1"/>
                          </a:solidFill>
                          <a:latin typeface="+mn-lt"/>
                          <a:ea typeface="+mn-ea"/>
                          <a:cs typeface="Calibri" panose="020F0502020204030204" pitchFamily="34" charset="0"/>
                        </a:rPr>
                        <a:t>  </a:t>
                      </a:r>
                      <a:r>
                        <a:rPr lang="en-US" sz="1300" b="0" kern="1200" smtClean="0">
                          <a:solidFill>
                            <a:schemeClr val="tx1"/>
                          </a:solidFill>
                          <a:latin typeface="+mn-lt"/>
                          <a:ea typeface="+mn-ea"/>
                          <a:cs typeface="Calibri" panose="020F0502020204030204" pitchFamily="34" charset="0"/>
                        </a:rPr>
                        <a:t>3 (3.3</a:t>
                      </a:r>
                      <a:r>
                        <a:rPr lang="en-US" sz="1300" b="0" kern="1200" dirty="0">
                          <a:solidFill>
                            <a:schemeClr val="tx1"/>
                          </a:solidFill>
                          <a:latin typeface="+mn-lt"/>
                          <a:ea typeface="+mn-ea"/>
                          <a:cs typeface="Calibri" panose="020F0502020204030204" pitchFamily="34" charset="0"/>
                        </a:rPr>
                        <a:t>%)</a:t>
                      </a:r>
                    </a:p>
                  </a:txBody>
                  <a:tcPr marL="36000" marR="36000" marT="18000" marB="18000" anchor="ctr">
                    <a:solidFill>
                      <a:schemeClr val="bg1"/>
                    </a:solidFill>
                  </a:tcPr>
                </a:tc>
                <a:tc>
                  <a:txBody>
                    <a:bodyPr/>
                    <a:lstStyle/>
                    <a:p>
                      <a:pPr algn="ctr">
                        <a:spcAft>
                          <a:spcPts val="0"/>
                        </a:spcAft>
                      </a:pPr>
                      <a:r>
                        <a:rPr lang="en-US" sz="1300" b="0" kern="1200" dirty="0">
                          <a:solidFill>
                            <a:schemeClr val="tx1"/>
                          </a:solidFill>
                          <a:latin typeface="+mn-lt"/>
                          <a:ea typeface="+mn-ea"/>
                          <a:cs typeface="Calibri" panose="020F0502020204030204" pitchFamily="34" charset="0"/>
                        </a:rPr>
                        <a:t>  </a:t>
                      </a:r>
                      <a:r>
                        <a:rPr lang="en-US" sz="1300" b="0" kern="1200" dirty="0" smtClean="0">
                          <a:solidFill>
                            <a:schemeClr val="tx1"/>
                          </a:solidFill>
                          <a:latin typeface="+mn-lt"/>
                          <a:ea typeface="+mn-ea"/>
                          <a:cs typeface="Calibri" panose="020F0502020204030204" pitchFamily="34" charset="0"/>
                        </a:rPr>
                        <a:t>4 (4.4</a:t>
                      </a:r>
                      <a:r>
                        <a:rPr lang="en-US" sz="1300" b="0" kern="1200" dirty="0">
                          <a:solidFill>
                            <a:schemeClr val="tx1"/>
                          </a:solidFill>
                          <a:latin typeface="+mn-lt"/>
                          <a:ea typeface="+mn-ea"/>
                          <a:cs typeface="Calibri" panose="020F0502020204030204" pitchFamily="34" charset="0"/>
                        </a:rPr>
                        <a:t>%)</a:t>
                      </a:r>
                    </a:p>
                  </a:txBody>
                  <a:tcPr marL="36000" marR="36000" marT="18000" marB="18000" anchor="ctr">
                    <a:solidFill>
                      <a:schemeClr val="bg1"/>
                    </a:solidFill>
                  </a:tcPr>
                </a:tc>
              </a:tr>
            </a:tbl>
          </a:graphicData>
        </a:graphic>
      </p:graphicFrame>
      <p:graphicFrame>
        <p:nvGraphicFramePr>
          <p:cNvPr id="14" name="Tabelle 5"/>
          <p:cNvGraphicFramePr>
            <a:graphicFrameLocks noGrp="1"/>
          </p:cNvGraphicFramePr>
          <p:nvPr>
            <p:extLst>
              <p:ext uri="{D42A27DB-BD31-4B8C-83A1-F6EECF244321}">
                <p14:modId xmlns:p14="http://schemas.microsoft.com/office/powerpoint/2010/main" val="736105119"/>
              </p:ext>
            </p:extLst>
          </p:nvPr>
        </p:nvGraphicFramePr>
        <p:xfrm>
          <a:off x="6263062" y="1989479"/>
          <a:ext cx="2848246" cy="1745520"/>
        </p:xfrm>
        <a:graphic>
          <a:graphicData uri="http://schemas.openxmlformats.org/drawingml/2006/table">
            <a:tbl>
              <a:tblPr firstRow="1" bandRow="1">
                <a:tableStyleId>{5FD0F851-EC5A-4D38-B0AD-8093EC10F338}</a:tableStyleId>
              </a:tblPr>
              <a:tblGrid>
                <a:gridCol w="617252"/>
                <a:gridCol w="1001089"/>
                <a:gridCol w="1229905"/>
              </a:tblGrid>
              <a:tr h="194259">
                <a:tc gridSpan="2">
                  <a:txBody>
                    <a:bodyPr/>
                    <a:lstStyle/>
                    <a:p>
                      <a:pPr marL="0" algn="r" defTabSz="914400" rtl="0" eaLnBrk="1" fontAlgn="ctr" latinLnBrk="0" hangingPunct="1">
                        <a:spcAft>
                          <a:spcPts val="0"/>
                        </a:spcAft>
                      </a:pPr>
                      <a:r>
                        <a:rPr lang="en-US" sz="1400" u="none" strike="noStrike" kern="1200" dirty="0" smtClean="0">
                          <a:effectLst/>
                          <a:latin typeface="Calibri" panose="020F0502020204030204" pitchFamily="34" charset="0"/>
                          <a:cs typeface="Calibri" panose="020F0502020204030204" pitchFamily="34" charset="0"/>
                        </a:rPr>
                        <a:t>Treatment Group</a:t>
                      </a:r>
                      <a:endParaRPr lang="en-US" sz="140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36000" marR="36000" marT="18000" marB="18000" anchor="ctr">
                    <a:lnL>
                      <a:noFill/>
                    </a:lnL>
                    <a:lnR>
                      <a:noFill/>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pPr marL="0" algn="ctr" defTabSz="914400" rtl="0" eaLnBrk="1" fontAlgn="ctr" latinLnBrk="0" hangingPunct="1">
                        <a:spcAft>
                          <a:spcPts val="0"/>
                        </a:spcAft>
                      </a:pPr>
                      <a:endParaRPr lang="en-US" sz="1400" u="none" strike="noStrike" kern="1200">
                        <a:solidFill>
                          <a:schemeClr val="tx1"/>
                        </a:solidFill>
                        <a:effectLst/>
                        <a:latin typeface="Calibri" panose="020F0502020204030204" pitchFamily="34" charset="0"/>
                        <a:ea typeface="+mn-ea"/>
                        <a:cs typeface="Calibri" panose="020F0502020204030204" pitchFamily="34" charset="0"/>
                      </a:endParaRPr>
                    </a:p>
                  </a:txBody>
                  <a:tcPr marL="40500" marR="40500" marT="18000" marB="18000"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algn="ctr" defTabSz="914400" rtl="0" eaLnBrk="1" fontAlgn="ctr" latinLnBrk="0" hangingPunct="1">
                        <a:spcAft>
                          <a:spcPts val="0"/>
                        </a:spcAft>
                      </a:pPr>
                      <a:r>
                        <a:rPr lang="en-US" sz="1400" u="none" strike="noStrike" kern="1200" smtClean="0">
                          <a:effectLst/>
                          <a:latin typeface="Calibri" panose="020F0502020204030204" pitchFamily="34" charset="0"/>
                          <a:cs typeface="Calibri" panose="020F0502020204030204" pitchFamily="34" charset="0"/>
                        </a:rPr>
                        <a:t>HR</a:t>
                      </a:r>
                      <a:r>
                        <a:rPr lang="en-US" sz="1400" u="none" strike="noStrike" kern="1200" baseline="30000" smtClean="0">
                          <a:effectLst/>
                          <a:latin typeface="Calibri" panose="020F0502020204030204" pitchFamily="34" charset="0"/>
                          <a:cs typeface="Calibri" panose="020F0502020204030204" pitchFamily="34" charset="0"/>
                        </a:rPr>
                        <a:t>1 </a:t>
                      </a:r>
                      <a:r>
                        <a:rPr lang="en-US" sz="1400" u="none" strike="noStrike" kern="1200" smtClean="0">
                          <a:effectLst/>
                          <a:latin typeface="Calibri" panose="020F0502020204030204" pitchFamily="34" charset="0"/>
                          <a:cs typeface="Calibri" panose="020F0502020204030204" pitchFamily="34" charset="0"/>
                        </a:rPr>
                        <a:t>(95</a:t>
                      </a:r>
                      <a:r>
                        <a:rPr lang="en-US" sz="1400" u="none" strike="noStrike" kern="1200" dirty="0" smtClean="0">
                          <a:effectLst/>
                          <a:latin typeface="Calibri" panose="020F0502020204030204" pitchFamily="34" charset="0"/>
                          <a:cs typeface="Calibri" panose="020F0502020204030204" pitchFamily="34" charset="0"/>
                        </a:rPr>
                        <a:t>% CI)</a:t>
                      </a:r>
                      <a:endParaRPr lang="en-US" sz="140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36000" marR="36000" marT="18000" marB="18000" anchor="ctr">
                    <a:lnL>
                      <a:noFill/>
                    </a:lnL>
                    <a:lnR>
                      <a:noFill/>
                    </a:lnR>
                    <a:lnT w="12700" cmpd="sng">
                      <a:noFill/>
                    </a:lnT>
                    <a:lnB w="12700" cmpd="sng">
                      <a:noFill/>
                    </a:lnB>
                    <a:lnTlToBr w="12700" cmpd="sng">
                      <a:noFill/>
                      <a:prstDash val="solid"/>
                    </a:lnTlToBr>
                    <a:lnBlToTr w="12700" cmpd="sng">
                      <a:noFill/>
                      <a:prstDash val="solid"/>
                    </a:lnBlToTr>
                    <a:solidFill>
                      <a:schemeClr val="bg1"/>
                    </a:solidFill>
                  </a:tcPr>
                </a:tc>
              </a:tr>
              <a:tr h="194259">
                <a:tc>
                  <a:txBody>
                    <a:bodyPr/>
                    <a:lstStyle/>
                    <a:p>
                      <a:pPr marL="0" algn="r" defTabSz="914400" rtl="0" eaLnBrk="1" fontAlgn="ctr" latinLnBrk="0" hangingPunct="1">
                        <a:spcAft>
                          <a:spcPts val="0"/>
                        </a:spcAft>
                      </a:pPr>
                      <a:r>
                        <a:rPr lang="de-DE" sz="1400" b="1" u="none" strike="noStrike" kern="1200" smtClean="0">
                          <a:solidFill>
                            <a:schemeClr val="accent1"/>
                          </a:solidFill>
                          <a:effectLst/>
                          <a:latin typeface="Bauhaus 93" panose="04030905020B02020C02" pitchFamily="82" charset="0"/>
                          <a:ea typeface="+mn-ea"/>
                          <a:cs typeface="Calibri" panose="020F0502020204030204" pitchFamily="34" charset="0"/>
                        </a:rPr>
                        <a:t>---------</a:t>
                      </a:r>
                      <a:endParaRPr lang="en-US" sz="1400" u="none" strike="noStrike" kern="1200">
                        <a:solidFill>
                          <a:schemeClr val="accent1"/>
                        </a:solidFill>
                        <a:effectLst/>
                        <a:latin typeface="Bauhaus 93" panose="04030905020B02020C02" pitchFamily="82" charset="0"/>
                        <a:ea typeface="+mn-ea"/>
                        <a:cs typeface="Calibri" panose="020F0502020204030204" pitchFamily="34" charset="0"/>
                      </a:endParaRPr>
                    </a:p>
                  </a:txBody>
                  <a:tcPr marL="36000" marR="96000" marT="18000" marB="18000" anchor="ctr">
                    <a:lnL>
                      <a:noFill/>
                    </a:lnL>
                    <a:lnR>
                      <a:noFill/>
                    </a:lnR>
                    <a:lnT w="12700" cmpd="sng">
                      <a:noFill/>
                    </a:lnT>
                    <a:lnB>
                      <a:noFill/>
                    </a:lnB>
                    <a:lnTlToBr w="12700" cmpd="sng">
                      <a:noFill/>
                      <a:prstDash val="solid"/>
                    </a:lnTlToBr>
                    <a:lnBlToTr w="12700" cmpd="sng">
                      <a:noFill/>
                      <a:prstDash val="solid"/>
                    </a:lnBlToTr>
                    <a:solidFill>
                      <a:schemeClr val="bg1"/>
                    </a:solidFill>
                  </a:tcPr>
                </a:tc>
                <a:tc>
                  <a:txBody>
                    <a:bodyPr/>
                    <a:lstStyle/>
                    <a:p>
                      <a:pPr marL="0" algn="l" defTabSz="914400" rtl="0" eaLnBrk="1" fontAlgn="ctr" latinLnBrk="0" hangingPunct="1">
                        <a:spcAft>
                          <a:spcPts val="0"/>
                        </a:spcAft>
                      </a:pPr>
                      <a:r>
                        <a:rPr lang="de-DE" sz="1400" u="none" strike="noStrike" kern="1200" smtClean="0">
                          <a:solidFill>
                            <a:schemeClr val="tx1"/>
                          </a:solidFill>
                          <a:effectLst/>
                          <a:latin typeface="Calibri" panose="020F0502020204030204" pitchFamily="34" charset="0"/>
                          <a:ea typeface="+mn-ea"/>
                          <a:cs typeface="Calibri" panose="020F0502020204030204" pitchFamily="34" charset="0"/>
                        </a:rPr>
                        <a:t>Placebo</a:t>
                      </a:r>
                      <a:endParaRPr lang="en-US" sz="1400" u="none" strike="noStrike" kern="1200">
                        <a:solidFill>
                          <a:schemeClr val="tx1"/>
                        </a:solidFill>
                        <a:effectLst/>
                        <a:latin typeface="Calibri" panose="020F0502020204030204" pitchFamily="34" charset="0"/>
                        <a:ea typeface="+mn-ea"/>
                        <a:cs typeface="Calibri" panose="020F0502020204030204" pitchFamily="34" charset="0"/>
                      </a:endParaRPr>
                    </a:p>
                  </a:txBody>
                  <a:tcPr marL="36000" marR="32000" marT="18000" marB="18000" anchor="ctr">
                    <a:lnL>
                      <a:noFill/>
                    </a:lnL>
                    <a:lnR>
                      <a:noFill/>
                    </a:lnR>
                    <a:lnT w="12700" cmpd="sng">
                      <a:noFill/>
                    </a:lnT>
                    <a:lnB>
                      <a:noFill/>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spcAft>
                          <a:spcPts val="0"/>
                        </a:spcAft>
                      </a:pPr>
                      <a:endParaRPr lang="en-US" sz="140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36000" marR="36000" marT="18000" marB="18000" anchor="ctr">
                    <a:lnL>
                      <a:noFill/>
                    </a:lnL>
                    <a:lnR>
                      <a:noFill/>
                    </a:lnR>
                    <a:lnT w="12700" cmpd="sng">
                      <a:noFill/>
                    </a:lnT>
                    <a:lnB>
                      <a:noFill/>
                    </a:lnB>
                    <a:lnTlToBr w="12700" cmpd="sng">
                      <a:noFill/>
                      <a:prstDash val="solid"/>
                    </a:lnTlToBr>
                    <a:lnBlToTr w="12700" cmpd="sng">
                      <a:noFill/>
                      <a:prstDash val="solid"/>
                    </a:lnBlToTr>
                    <a:solidFill>
                      <a:schemeClr val="bg1"/>
                    </a:solidFill>
                  </a:tcPr>
                </a:tc>
              </a:tr>
              <a:tr h="194259">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srgbClr val="00B050"/>
                          </a:solidFill>
                          <a:effectLst/>
                          <a:uLnTx/>
                          <a:uFillTx/>
                          <a:latin typeface="Bauhaus 93" panose="04030905020B02020C02" pitchFamily="82" charset="0"/>
                          <a:ea typeface="+mn-ea"/>
                          <a:cs typeface="Calibri" panose="020F0502020204030204" pitchFamily="34" charset="0"/>
                        </a:rPr>
                        <a:t>---------</a:t>
                      </a:r>
                      <a:endParaRPr kumimoji="0" lang="en-US" sz="1400" b="0" i="0" u="none" strike="noStrike" kern="1200" cap="none" spc="0" normalizeH="0" baseline="0" noProof="0" dirty="0" smtClean="0">
                        <a:ln>
                          <a:noFill/>
                        </a:ln>
                        <a:solidFill>
                          <a:srgbClr val="00B050"/>
                        </a:solidFill>
                        <a:effectLst/>
                        <a:uLnTx/>
                        <a:uFillTx/>
                        <a:latin typeface="Bauhaus 93" panose="04030905020B02020C02" pitchFamily="82" charset="0"/>
                        <a:ea typeface="+mn-ea"/>
                        <a:cs typeface="Calibri" panose="020F0502020204030204" pitchFamily="34" charset="0"/>
                      </a:endParaRPr>
                    </a:p>
                  </a:txBody>
                  <a:tcPr marL="36000" marR="96000" marT="18000" marB="1800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marL="0" algn="l" defTabSz="914400" rtl="0" eaLnBrk="1" fontAlgn="ctr" latinLnBrk="0" hangingPunct="1">
                        <a:spcAft>
                          <a:spcPts val="0"/>
                        </a:spcAft>
                      </a:pPr>
                      <a:r>
                        <a:rPr lang="en-US" sz="1400" u="none" strike="noStrike" kern="1200" smtClean="0">
                          <a:effectLst/>
                          <a:latin typeface="Calibri" panose="020F0502020204030204" pitchFamily="34" charset="0"/>
                          <a:cs typeface="Calibri" panose="020F0502020204030204" pitchFamily="34" charset="0"/>
                        </a:rPr>
                        <a:t>1.25 mg</a:t>
                      </a:r>
                      <a:endParaRPr lang="en-US" sz="1400" u="none" strike="noStrike" kern="1200">
                        <a:solidFill>
                          <a:schemeClr val="tx1"/>
                        </a:solidFill>
                        <a:effectLst/>
                        <a:latin typeface="Calibri" panose="020F0502020204030204" pitchFamily="34" charset="0"/>
                        <a:ea typeface="+mn-ea"/>
                        <a:cs typeface="Calibri" panose="020F0502020204030204" pitchFamily="34" charset="0"/>
                      </a:endParaRPr>
                    </a:p>
                  </a:txBody>
                  <a:tcPr marL="36000" marR="32000" marT="18000" marB="1800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kern="1200" smtClean="0">
                          <a:effectLst/>
                          <a:latin typeface="Calibri" panose="020F0502020204030204" pitchFamily="34" charset="0"/>
                          <a:cs typeface="Calibri" panose="020F0502020204030204" pitchFamily="34" charset="0"/>
                        </a:rPr>
                        <a:t>0.97 (0.50-1.88)</a:t>
                      </a:r>
                      <a:endParaRPr lang="en-US" sz="1400" u="none" strike="noStrike" kern="1200">
                        <a:solidFill>
                          <a:schemeClr val="tx1"/>
                        </a:solidFill>
                        <a:effectLst/>
                        <a:latin typeface="Calibri" panose="020F0502020204030204" pitchFamily="34" charset="0"/>
                        <a:ea typeface="+mn-ea"/>
                        <a:cs typeface="Calibri" panose="020F0502020204030204" pitchFamily="34" charset="0"/>
                      </a:endParaRPr>
                    </a:p>
                  </a:txBody>
                  <a:tcPr marL="36000" marR="36000" marT="18000" marB="18000" anchor="ctr">
                    <a:lnL>
                      <a:noFill/>
                    </a:lnL>
                    <a:lnR>
                      <a:noFill/>
                    </a:lnR>
                    <a:lnT>
                      <a:noFill/>
                    </a:lnT>
                    <a:lnB>
                      <a:noFill/>
                    </a:lnB>
                    <a:lnTlToBr w="12700" cmpd="sng">
                      <a:noFill/>
                      <a:prstDash val="solid"/>
                    </a:lnTlToBr>
                    <a:lnBlToTr w="12700" cmpd="sng">
                      <a:noFill/>
                      <a:prstDash val="solid"/>
                    </a:lnBlToTr>
                    <a:solidFill>
                      <a:schemeClr val="bg1"/>
                    </a:solidFill>
                  </a:tcPr>
                </a:tc>
              </a:tr>
              <a:tr h="194259">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smtClean="0">
                          <a:ln>
                            <a:noFill/>
                          </a:ln>
                          <a:solidFill>
                            <a:schemeClr val="accent5"/>
                          </a:solidFill>
                          <a:effectLst/>
                          <a:uLnTx/>
                          <a:uFillTx/>
                          <a:latin typeface="Bauhaus 93" panose="04030905020B02020C02" pitchFamily="82" charset="0"/>
                          <a:ea typeface="+mn-ea"/>
                          <a:cs typeface="Calibri" panose="020F0502020204030204" pitchFamily="34" charset="0"/>
                        </a:rPr>
                        <a:t>---------</a:t>
                      </a:r>
                      <a:endParaRPr kumimoji="0" lang="en-US" sz="1400" b="0" i="0" u="none" strike="noStrike" kern="1200" cap="none" spc="0" normalizeH="0" baseline="0" noProof="0" smtClean="0">
                        <a:ln>
                          <a:noFill/>
                        </a:ln>
                        <a:solidFill>
                          <a:schemeClr val="accent5"/>
                        </a:solidFill>
                        <a:effectLst/>
                        <a:uLnTx/>
                        <a:uFillTx/>
                        <a:latin typeface="Bauhaus 93" panose="04030905020B02020C02" pitchFamily="82" charset="0"/>
                        <a:ea typeface="+mn-ea"/>
                        <a:cs typeface="Calibri" panose="020F0502020204030204" pitchFamily="34" charset="0"/>
                      </a:endParaRPr>
                    </a:p>
                  </a:txBody>
                  <a:tcPr marL="36000" marR="96000" marT="18000" marB="1800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marL="0" algn="l" defTabSz="914400" rtl="0" eaLnBrk="1" fontAlgn="ctr" latinLnBrk="0" hangingPunct="1">
                        <a:spcAft>
                          <a:spcPts val="0"/>
                        </a:spcAft>
                      </a:pPr>
                      <a:r>
                        <a:rPr lang="en-US" sz="1400" u="none" strike="noStrike" kern="1200" smtClean="0">
                          <a:effectLst/>
                          <a:latin typeface="Calibri" panose="020F0502020204030204" pitchFamily="34" charset="0"/>
                          <a:cs typeface="Calibri" panose="020F0502020204030204" pitchFamily="34" charset="0"/>
                        </a:rPr>
                        <a:t>2.5 mg</a:t>
                      </a:r>
                      <a:endParaRPr lang="en-US" sz="1400" u="none" strike="noStrike" kern="1200">
                        <a:solidFill>
                          <a:schemeClr val="tx1"/>
                        </a:solidFill>
                        <a:effectLst/>
                        <a:latin typeface="Calibri" panose="020F0502020204030204" pitchFamily="34" charset="0"/>
                        <a:ea typeface="+mn-ea"/>
                        <a:cs typeface="Calibri" panose="020F0502020204030204" pitchFamily="34" charset="0"/>
                      </a:endParaRPr>
                    </a:p>
                  </a:txBody>
                  <a:tcPr marL="36000" marR="32000" marT="18000" marB="1800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kern="1200" dirty="0" smtClean="0">
                          <a:effectLst/>
                          <a:latin typeface="Calibri" panose="020F0502020204030204" pitchFamily="34" charset="0"/>
                          <a:cs typeface="Calibri" panose="020F0502020204030204" pitchFamily="34" charset="0"/>
                        </a:rPr>
                        <a:t>1.01 </a:t>
                      </a:r>
                      <a:r>
                        <a:rPr lang="en-US" sz="1400" u="none" strike="noStrike" kern="1200" smtClean="0">
                          <a:effectLst/>
                          <a:latin typeface="Calibri" panose="020F0502020204030204" pitchFamily="34" charset="0"/>
                          <a:cs typeface="Calibri" panose="020F0502020204030204" pitchFamily="34" charset="0"/>
                        </a:rPr>
                        <a:t>(0.52-1.94</a:t>
                      </a:r>
                      <a:r>
                        <a:rPr lang="en-US" sz="1400" u="none" strike="noStrike" kern="1200" dirty="0" smtClean="0">
                          <a:effectLst/>
                          <a:latin typeface="Calibri" panose="020F0502020204030204" pitchFamily="34" charset="0"/>
                          <a:cs typeface="Calibri" panose="020F0502020204030204" pitchFamily="34" charset="0"/>
                        </a:rPr>
                        <a:t>)</a:t>
                      </a:r>
                      <a:endParaRPr lang="en-US" sz="140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36000" marR="36000" marT="18000" marB="18000" anchor="ctr">
                    <a:lnL>
                      <a:noFill/>
                    </a:lnL>
                    <a:lnR>
                      <a:noFill/>
                    </a:lnR>
                    <a:lnT>
                      <a:noFill/>
                    </a:lnT>
                    <a:lnB>
                      <a:noFill/>
                    </a:lnB>
                    <a:lnTlToBr w="12700" cmpd="sng">
                      <a:noFill/>
                      <a:prstDash val="solid"/>
                    </a:lnTlToBr>
                    <a:lnBlToTr w="12700" cmpd="sng">
                      <a:noFill/>
                      <a:prstDash val="solid"/>
                    </a:lnBlToTr>
                    <a:solidFill>
                      <a:schemeClr val="bg1"/>
                    </a:solidFill>
                  </a:tcPr>
                </a:tc>
              </a:tr>
              <a:tr h="194259">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smtClean="0">
                          <a:ln>
                            <a:noFill/>
                          </a:ln>
                          <a:solidFill>
                            <a:schemeClr val="tx1">
                              <a:lumMod val="50000"/>
                              <a:lumOff val="50000"/>
                            </a:schemeClr>
                          </a:solidFill>
                          <a:effectLst/>
                          <a:uLnTx/>
                          <a:uFillTx/>
                          <a:latin typeface="Bauhaus 93" panose="04030905020B02020C02" pitchFamily="82" charset="0"/>
                          <a:ea typeface="+mn-ea"/>
                          <a:cs typeface="Calibri" panose="020F0502020204030204" pitchFamily="34" charset="0"/>
                        </a:rPr>
                        <a:t>---------</a:t>
                      </a:r>
                      <a:endParaRPr kumimoji="0" lang="en-US" sz="1400" b="0" i="0" u="none" strike="noStrike" kern="1200" cap="none" spc="0" normalizeH="0" baseline="0" noProof="0" smtClean="0">
                        <a:ln>
                          <a:noFill/>
                        </a:ln>
                        <a:solidFill>
                          <a:schemeClr val="tx1">
                            <a:lumMod val="50000"/>
                            <a:lumOff val="50000"/>
                          </a:schemeClr>
                        </a:solidFill>
                        <a:effectLst/>
                        <a:uLnTx/>
                        <a:uFillTx/>
                        <a:latin typeface="Bauhaus 93" panose="04030905020B02020C02" pitchFamily="82" charset="0"/>
                        <a:ea typeface="+mn-ea"/>
                        <a:cs typeface="Calibri" panose="020F0502020204030204" pitchFamily="34" charset="0"/>
                      </a:endParaRPr>
                    </a:p>
                  </a:txBody>
                  <a:tcPr marL="36000" marR="96000" marT="18000" marB="1800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marL="0" algn="l" defTabSz="914400" rtl="0" eaLnBrk="1" fontAlgn="ctr" latinLnBrk="0" hangingPunct="1">
                        <a:spcAft>
                          <a:spcPts val="0"/>
                        </a:spcAft>
                      </a:pPr>
                      <a:r>
                        <a:rPr lang="en-US" sz="1400" u="none" strike="noStrike" kern="1200" smtClean="0">
                          <a:effectLst/>
                          <a:latin typeface="Calibri" panose="020F0502020204030204" pitchFamily="34" charset="0"/>
                          <a:cs typeface="Calibri" panose="020F0502020204030204" pitchFamily="34" charset="0"/>
                        </a:rPr>
                        <a:t>2.5 to 5 mg</a:t>
                      </a:r>
                      <a:endParaRPr lang="en-US" sz="1400" u="none" strike="noStrike" kern="1200">
                        <a:solidFill>
                          <a:schemeClr val="tx1"/>
                        </a:solidFill>
                        <a:effectLst/>
                        <a:latin typeface="Calibri" panose="020F0502020204030204" pitchFamily="34" charset="0"/>
                        <a:ea typeface="+mn-ea"/>
                        <a:cs typeface="Calibri" panose="020F0502020204030204" pitchFamily="34" charset="0"/>
                      </a:endParaRPr>
                    </a:p>
                  </a:txBody>
                  <a:tcPr marL="36000" marR="32000" marT="18000" marB="1800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kern="1200" smtClean="0">
                          <a:effectLst/>
                          <a:latin typeface="Calibri" panose="020F0502020204030204" pitchFamily="34" charset="0"/>
                          <a:cs typeface="Calibri" panose="020F0502020204030204" pitchFamily="34" charset="0"/>
                        </a:rPr>
                        <a:t>0.63 (0.30-1.34)</a:t>
                      </a:r>
                      <a:endParaRPr lang="en-US" sz="1400" u="none" strike="noStrike" kern="1200">
                        <a:solidFill>
                          <a:schemeClr val="tx1"/>
                        </a:solidFill>
                        <a:effectLst/>
                        <a:latin typeface="Calibri" panose="020F0502020204030204" pitchFamily="34" charset="0"/>
                        <a:ea typeface="+mn-ea"/>
                        <a:cs typeface="Calibri" panose="020F0502020204030204" pitchFamily="34" charset="0"/>
                      </a:endParaRPr>
                    </a:p>
                  </a:txBody>
                  <a:tcPr marL="36000" marR="36000" marT="18000" marB="18000" anchor="ctr">
                    <a:lnL>
                      <a:noFill/>
                    </a:lnL>
                    <a:lnR>
                      <a:noFill/>
                    </a:lnR>
                    <a:lnT>
                      <a:noFill/>
                    </a:lnT>
                    <a:lnB>
                      <a:noFill/>
                    </a:lnB>
                    <a:lnTlToBr w="12700" cmpd="sng">
                      <a:noFill/>
                      <a:prstDash val="solid"/>
                    </a:lnTlToBr>
                    <a:lnBlToTr w="12700" cmpd="sng">
                      <a:noFill/>
                      <a:prstDash val="solid"/>
                    </a:lnBlToTr>
                    <a:solidFill>
                      <a:schemeClr val="bg1"/>
                    </a:solidFill>
                  </a:tcPr>
                </a:tc>
              </a:tr>
              <a:tr h="194259">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smtClean="0">
                          <a:ln>
                            <a:noFill/>
                          </a:ln>
                          <a:solidFill>
                            <a:schemeClr val="accent2"/>
                          </a:solidFill>
                          <a:effectLst/>
                          <a:uLnTx/>
                          <a:uFillTx/>
                          <a:latin typeface="Bauhaus 93" panose="04030905020B02020C02" pitchFamily="82" charset="0"/>
                          <a:ea typeface="+mn-ea"/>
                          <a:cs typeface="Calibri" panose="020F0502020204030204" pitchFamily="34" charset="0"/>
                        </a:rPr>
                        <a:t>---------</a:t>
                      </a:r>
                      <a:endParaRPr kumimoji="0" lang="en-US" sz="1400" b="0" i="0" u="none" strike="noStrike" kern="1200" cap="none" spc="0" normalizeH="0" baseline="0" noProof="0" smtClean="0">
                        <a:ln>
                          <a:noFill/>
                        </a:ln>
                        <a:solidFill>
                          <a:schemeClr val="accent2"/>
                        </a:solidFill>
                        <a:effectLst/>
                        <a:uLnTx/>
                        <a:uFillTx/>
                        <a:latin typeface="Bauhaus 93" panose="04030905020B02020C02" pitchFamily="82" charset="0"/>
                        <a:ea typeface="+mn-ea"/>
                        <a:cs typeface="Calibri" panose="020F0502020204030204" pitchFamily="34" charset="0"/>
                      </a:endParaRPr>
                    </a:p>
                  </a:txBody>
                  <a:tcPr marL="36000" marR="96000" marT="18000" marB="1800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marL="0" algn="l" defTabSz="914400" rtl="0" eaLnBrk="1" fontAlgn="ctr" latinLnBrk="0" hangingPunct="1">
                        <a:spcAft>
                          <a:spcPts val="0"/>
                        </a:spcAft>
                      </a:pPr>
                      <a:r>
                        <a:rPr lang="en-US" sz="1400" u="none" strike="noStrike" kern="1200" smtClean="0">
                          <a:effectLst/>
                          <a:latin typeface="Calibri" panose="020F0502020204030204" pitchFamily="34" charset="0"/>
                          <a:cs typeface="Calibri" panose="020F0502020204030204" pitchFamily="34" charset="0"/>
                        </a:rPr>
                        <a:t>2.5 to 10 mg</a:t>
                      </a:r>
                      <a:endParaRPr lang="en-US" sz="1400" u="none" strike="noStrike" kern="1200">
                        <a:solidFill>
                          <a:schemeClr val="tx1"/>
                        </a:solidFill>
                        <a:effectLst/>
                        <a:latin typeface="Calibri" panose="020F0502020204030204" pitchFamily="34" charset="0"/>
                        <a:ea typeface="+mn-ea"/>
                        <a:cs typeface="Calibri" panose="020F0502020204030204" pitchFamily="34" charset="0"/>
                      </a:endParaRPr>
                    </a:p>
                  </a:txBody>
                  <a:tcPr marL="36000" marR="32000" marT="18000" marB="1800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kern="1200" dirty="0" smtClean="0">
                          <a:effectLst/>
                          <a:latin typeface="Calibri" panose="020F0502020204030204" pitchFamily="34" charset="0"/>
                          <a:cs typeface="Calibri" panose="020F0502020204030204" pitchFamily="34" charset="0"/>
                        </a:rPr>
                        <a:t>0.53 </a:t>
                      </a:r>
                      <a:r>
                        <a:rPr lang="en-US" sz="1400" u="none" strike="noStrike" kern="1200" smtClean="0">
                          <a:effectLst/>
                          <a:latin typeface="Calibri" panose="020F0502020204030204" pitchFamily="34" charset="0"/>
                          <a:cs typeface="Calibri" panose="020F0502020204030204" pitchFamily="34" charset="0"/>
                        </a:rPr>
                        <a:t>(0.25-1.16</a:t>
                      </a:r>
                      <a:r>
                        <a:rPr lang="en-US" sz="1400" u="none" strike="noStrike" kern="1200" dirty="0" smtClean="0">
                          <a:effectLst/>
                          <a:latin typeface="Calibri" panose="020F0502020204030204" pitchFamily="34" charset="0"/>
                          <a:cs typeface="Calibri" panose="020F0502020204030204" pitchFamily="34" charset="0"/>
                        </a:rPr>
                        <a:t>)</a:t>
                      </a:r>
                      <a:endParaRPr lang="en-US" sz="140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36000" marR="36000" marT="18000" marB="18000" anchor="ctr">
                    <a:lnL>
                      <a:noFill/>
                    </a:lnL>
                    <a:lnR>
                      <a:noFill/>
                    </a:lnR>
                    <a:lnT>
                      <a:noFill/>
                    </a:lnT>
                    <a:lnB>
                      <a:noFill/>
                    </a:lnB>
                    <a:lnTlToBr w="12700" cmpd="sng">
                      <a:noFill/>
                      <a:prstDash val="solid"/>
                    </a:lnTlToBr>
                    <a:lnBlToTr w="12700" cmpd="sng">
                      <a:noFill/>
                      <a:prstDash val="solid"/>
                    </a:lnBlToTr>
                    <a:solidFill>
                      <a:schemeClr val="bg1"/>
                    </a:solidFill>
                  </a:tcPr>
                </a:tc>
              </a:tr>
              <a:tr h="194259">
                <a:tc gridSpan="2">
                  <a:txBody>
                    <a:bodyPr/>
                    <a:lstStyle/>
                    <a:p>
                      <a:pPr marL="0" algn="r" defTabSz="914400" rtl="0" eaLnBrk="1" fontAlgn="ctr" latinLnBrk="0" hangingPunct="1">
                        <a:spcAft>
                          <a:spcPts val="0"/>
                        </a:spcAft>
                      </a:pPr>
                      <a:r>
                        <a:rPr lang="en-US" sz="1400" u="none" strike="noStrike" kern="1200" dirty="0" smtClean="0">
                          <a:effectLst/>
                          <a:latin typeface="Calibri" panose="020F0502020204030204" pitchFamily="34" charset="0"/>
                          <a:cs typeface="Calibri" panose="020F0502020204030204" pitchFamily="34" charset="0"/>
                        </a:rPr>
                        <a:t>Pooled (2.5/5/</a:t>
                      </a:r>
                      <a:r>
                        <a:rPr lang="en-US" sz="1400" u="none" strike="noStrike" kern="1200" baseline="0" dirty="0" smtClean="0">
                          <a:effectLst/>
                          <a:latin typeface="Calibri" panose="020F0502020204030204" pitchFamily="34" charset="0"/>
                          <a:cs typeface="Calibri" panose="020F0502020204030204" pitchFamily="34" charset="0"/>
                        </a:rPr>
                        <a:t>10 mg)</a:t>
                      </a:r>
                      <a:endParaRPr lang="en-US" sz="140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36000" marR="32000" marT="18000" marB="18000" anchor="ctr">
                    <a:lnL>
                      <a:noFill/>
                    </a:lnL>
                    <a:lnR>
                      <a:noFill/>
                    </a:lnR>
                    <a:lnT>
                      <a:noFill/>
                    </a:lnT>
                    <a:lnB w="12700" cmpd="sng">
                      <a:noFill/>
                    </a:lnB>
                    <a:lnTlToBr w="12700" cmpd="sng">
                      <a:noFill/>
                      <a:prstDash val="solid"/>
                    </a:lnTlToBr>
                    <a:lnBlToTr w="12700" cmpd="sng">
                      <a:noFill/>
                      <a:prstDash val="solid"/>
                    </a:lnBlToTr>
                    <a:solidFill>
                      <a:schemeClr val="bg1"/>
                    </a:solidFill>
                  </a:tcPr>
                </a:tc>
                <a:tc hMerge="1">
                  <a:txBody>
                    <a:bodyPr/>
                    <a:lstStyle/>
                    <a:p>
                      <a:pPr marL="0" algn="l" defTabSz="914400" rtl="0" eaLnBrk="1" fontAlgn="ctr" latinLnBrk="0" hangingPunct="1">
                        <a:spcAft>
                          <a:spcPts val="0"/>
                        </a:spcAft>
                      </a:pPr>
                      <a:endParaRPr lang="en-US" sz="1400" u="none" strike="noStrike" kern="1200">
                        <a:solidFill>
                          <a:schemeClr val="tx1"/>
                        </a:solidFill>
                        <a:effectLst/>
                        <a:latin typeface="Calibri" panose="020F0502020204030204" pitchFamily="34" charset="0"/>
                        <a:ea typeface="+mn-ea"/>
                        <a:cs typeface="Calibri" panose="020F0502020204030204" pitchFamily="34" charset="0"/>
                      </a:endParaRPr>
                    </a:p>
                  </a:txBody>
                  <a:tcPr marL="40500" marR="40500" marT="18000" marB="18000" anchor="ctr">
                    <a:lnL>
                      <a:noFill/>
                    </a:lnL>
                    <a:lnR>
                      <a:noFill/>
                    </a:lnR>
                    <a:lnT>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kern="1200" dirty="0" smtClean="0">
                          <a:effectLst/>
                          <a:latin typeface="Calibri" panose="020F0502020204030204" pitchFamily="34" charset="0"/>
                          <a:cs typeface="Calibri" panose="020F0502020204030204" pitchFamily="34" charset="0"/>
                        </a:rPr>
                        <a:t>0.72 (0.41-1.26)</a:t>
                      </a:r>
                      <a:endParaRPr lang="en-US" sz="140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36000" marR="36000" marT="18000" marB="18000" anchor="ctr">
                    <a:lnL>
                      <a:noFill/>
                    </a:lnL>
                    <a:lnR>
                      <a:noFill/>
                    </a:lnR>
                    <a:lnT>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15" name="Rectangle 14"/>
          <p:cNvSpPr/>
          <p:nvPr/>
        </p:nvSpPr>
        <p:spPr>
          <a:xfrm>
            <a:off x="354841" y="6306744"/>
            <a:ext cx="8598659" cy="528606"/>
          </a:xfrm>
          <a:prstGeom prst="rect">
            <a:avLst/>
          </a:prstGeom>
        </p:spPr>
        <p:txBody>
          <a:bodyPr wrap="square">
            <a:spAutoFit/>
          </a:bodyPr>
          <a:lstStyle/>
          <a:p>
            <a:pPr>
              <a:lnSpc>
                <a:spcPct val="90000"/>
              </a:lnSpc>
            </a:pPr>
            <a:r>
              <a:rPr lang="en-US" sz="1050" dirty="0">
                <a:solidFill>
                  <a:schemeClr val="bg1"/>
                </a:solidFill>
                <a:latin typeface="+mn-lt"/>
              </a:rPr>
              <a:t>Hazard Ratio </a:t>
            </a:r>
            <a:r>
              <a:rPr lang="en-US" sz="1050" dirty="0" smtClean="0">
                <a:solidFill>
                  <a:schemeClr val="bg1"/>
                </a:solidFill>
                <a:latin typeface="+mn-lt"/>
              </a:rPr>
              <a:t>(HR) </a:t>
            </a:r>
            <a:r>
              <a:rPr lang="en-US" sz="1050" dirty="0">
                <a:solidFill>
                  <a:schemeClr val="bg1"/>
                </a:solidFill>
                <a:latin typeface="+mn-lt"/>
              </a:rPr>
              <a:t>and CI derived from Cox Proportional Hazard model. Hazard ratio and CIs are calculated, if minimum number of 5 events in total and 1 event in each treatment arm exist. Hospitalization and deaths are adjudicated by an independent adjudication committee and classified as CV or non-CV. </a:t>
            </a:r>
            <a:r>
              <a:rPr lang="en-US" sz="1050" baseline="30000" dirty="0">
                <a:solidFill>
                  <a:schemeClr val="bg1"/>
                </a:solidFill>
                <a:latin typeface="+mn-lt"/>
              </a:rPr>
              <a:t>1</a:t>
            </a:r>
            <a:r>
              <a:rPr lang="en-US" sz="1050" dirty="0">
                <a:solidFill>
                  <a:schemeClr val="bg1"/>
                </a:solidFill>
                <a:latin typeface="+mn-lt"/>
              </a:rPr>
              <a:t> Vericiguat/ </a:t>
            </a:r>
            <a:r>
              <a:rPr lang="en-US" sz="1050" dirty="0" smtClean="0">
                <a:solidFill>
                  <a:schemeClr val="bg1"/>
                </a:solidFill>
                <a:latin typeface="+mn-lt"/>
              </a:rPr>
              <a:t>Placebo. FAS, full analysis set </a:t>
            </a:r>
            <a:endParaRPr lang="en-US" sz="1050" dirty="0">
              <a:solidFill>
                <a:schemeClr val="bg1"/>
              </a:solidFill>
              <a:latin typeface="+mn-lt"/>
            </a:endParaRPr>
          </a:p>
        </p:txBody>
      </p:sp>
      <p:sp>
        <p:nvSpPr>
          <p:cNvPr id="3" name="Title 2"/>
          <p:cNvSpPr>
            <a:spLocks noGrp="1"/>
          </p:cNvSpPr>
          <p:nvPr>
            <p:ph type="title"/>
          </p:nvPr>
        </p:nvSpPr>
        <p:spPr>
          <a:xfrm>
            <a:off x="457200" y="72611"/>
            <a:ext cx="8229600" cy="1143000"/>
          </a:xfrm>
        </p:spPr>
        <p:txBody>
          <a:bodyPr anchor="t">
            <a:normAutofit/>
          </a:bodyPr>
          <a:lstStyle/>
          <a:p>
            <a:r>
              <a:rPr lang="en-US" dirty="0">
                <a:solidFill>
                  <a:srgbClr val="FFC000"/>
                </a:solidFill>
                <a:latin typeface="Arial" panose="020B0604020202020204" pitchFamily="34" charset="0"/>
                <a:cs typeface="Arial" panose="020B0604020202020204" pitchFamily="34" charset="0"/>
              </a:rPr>
              <a:t>Exploratory clinical </a:t>
            </a:r>
            <a:r>
              <a:rPr lang="en-US" dirty="0" smtClean="0">
                <a:solidFill>
                  <a:srgbClr val="FFC000"/>
                </a:solidFill>
                <a:latin typeface="Arial" panose="020B0604020202020204" pitchFamily="34" charset="0"/>
                <a:cs typeface="Arial" panose="020B0604020202020204" pitchFamily="34" charset="0"/>
              </a:rPr>
              <a:t>events</a:t>
            </a:r>
            <a:endParaRPr lang="en-US" dirty="0">
              <a:solidFill>
                <a:srgbClr val="FFC000"/>
              </a:solidFill>
              <a:latin typeface="Arial" panose="020B0604020202020204" pitchFamily="34" charset="0"/>
              <a:cs typeface="Arial" panose="020B0604020202020204" pitchFamily="34" charset="0"/>
            </a:endParaRPr>
          </a:p>
        </p:txBody>
      </p:sp>
      <p:sp>
        <p:nvSpPr>
          <p:cNvPr id="19" name="Content Placeholder 2"/>
          <p:cNvSpPr txBox="1">
            <a:spLocks/>
          </p:cNvSpPr>
          <p:nvPr/>
        </p:nvSpPr>
        <p:spPr>
          <a:xfrm>
            <a:off x="350870" y="924460"/>
            <a:ext cx="5879809" cy="452932"/>
          </a:xfrm>
          <a:prstGeom prst="rect">
            <a:avLst/>
          </a:prstGeom>
          <a:solidFill>
            <a:schemeClr val="bg1"/>
          </a:solidFill>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fontAlgn="auto">
              <a:spcBef>
                <a:spcPct val="0"/>
              </a:spcBef>
              <a:buNone/>
            </a:pPr>
            <a:r>
              <a:rPr lang="en-US" sz="1800" b="1" dirty="0">
                <a:effectLst>
                  <a:outerShdw blurRad="31750" dist="25400" dir="5400000" algn="tl" rotWithShape="0">
                    <a:srgbClr val="000000">
                      <a:alpha val="25000"/>
                    </a:srgbClr>
                  </a:outerShdw>
                </a:effectLst>
                <a:latin typeface="+mj-lt"/>
                <a:ea typeface="+mj-ea"/>
                <a:cs typeface="+mj-cs"/>
              </a:rPr>
              <a:t>Time to composite of HF hospitalization and CV death</a:t>
            </a:r>
          </a:p>
        </p:txBody>
      </p:sp>
      <p:pic>
        <p:nvPicPr>
          <p:cNvPr id="2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9437" y="219076"/>
            <a:ext cx="131445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extLst>
      <p:ext uri="{BB962C8B-B14F-4D97-AF65-F5344CB8AC3E}">
        <p14:creationId xmlns:p14="http://schemas.microsoft.com/office/powerpoint/2010/main" val="3496762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439437190"/>
              </p:ext>
            </p:extLst>
          </p:nvPr>
        </p:nvGraphicFramePr>
        <p:xfrm>
          <a:off x="431547" y="1267626"/>
          <a:ext cx="7969410" cy="4730510"/>
        </p:xfrm>
        <a:graphic>
          <a:graphicData uri="http://schemas.openxmlformats.org/drawingml/2006/table">
            <a:tbl>
              <a:tblPr firstRow="1" bandRow="1">
                <a:tableStyleId>{5C22544A-7EE6-4342-B048-85BDC9FD1C3A}</a:tableStyleId>
              </a:tblPr>
              <a:tblGrid>
                <a:gridCol w="2650005"/>
                <a:gridCol w="1063881"/>
                <a:gridCol w="1063881"/>
                <a:gridCol w="1063881"/>
                <a:gridCol w="1063881"/>
                <a:gridCol w="1063881"/>
              </a:tblGrid>
              <a:tr h="353570">
                <a:tc>
                  <a:txBody>
                    <a:bodyPr/>
                    <a:lstStyle/>
                    <a:p>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Placebo</a:t>
                      </a:r>
                    </a:p>
                    <a:p>
                      <a:pPr algn="ctr"/>
                      <a:r>
                        <a:rPr lang="en-US" sz="1400" dirty="0" smtClean="0">
                          <a:latin typeface="Arial" panose="020B0604020202020204" pitchFamily="34" charset="0"/>
                          <a:cs typeface="Arial" panose="020B0604020202020204" pitchFamily="34" charset="0"/>
                        </a:rPr>
                        <a:t>(n=92)</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1.25</a:t>
                      </a:r>
                      <a:r>
                        <a:rPr lang="en-US" sz="1400" baseline="0" dirty="0" smtClean="0">
                          <a:latin typeface="Arial" panose="020B0604020202020204" pitchFamily="34" charset="0"/>
                          <a:cs typeface="Arial" panose="020B0604020202020204" pitchFamily="34" charset="0"/>
                        </a:rPr>
                        <a:t> mg</a:t>
                      </a:r>
                    </a:p>
                    <a:p>
                      <a:pPr algn="ctr"/>
                      <a:r>
                        <a:rPr lang="en-US" sz="1400" baseline="0" dirty="0" smtClean="0">
                          <a:latin typeface="Arial" panose="020B0604020202020204" pitchFamily="34" charset="0"/>
                          <a:cs typeface="Arial" panose="020B0604020202020204" pitchFamily="34" charset="0"/>
                        </a:rPr>
                        <a:t>(n=91)</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2.5 mg</a:t>
                      </a:r>
                    </a:p>
                    <a:p>
                      <a:pPr algn="ctr"/>
                      <a:r>
                        <a:rPr lang="en-US" sz="1400" dirty="0" smtClean="0">
                          <a:latin typeface="Arial" panose="020B0604020202020204" pitchFamily="34" charset="0"/>
                          <a:cs typeface="Arial" panose="020B0604020202020204" pitchFamily="34" charset="0"/>
                        </a:rPr>
                        <a:t>(n=90)</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2.5 to 5 mg</a:t>
                      </a:r>
                    </a:p>
                    <a:p>
                      <a:pPr algn="ctr"/>
                      <a:r>
                        <a:rPr lang="en-US" sz="1400" dirty="0" smtClean="0">
                          <a:latin typeface="Arial" panose="020B0604020202020204" pitchFamily="34" charset="0"/>
                          <a:cs typeface="Arial" panose="020B0604020202020204" pitchFamily="34" charset="0"/>
                        </a:rPr>
                        <a:t>(n=91)</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2.5 to 10 mg</a:t>
                      </a:r>
                    </a:p>
                    <a:p>
                      <a:pPr algn="ctr"/>
                      <a:r>
                        <a:rPr lang="en-US" sz="1400" dirty="0" smtClean="0">
                          <a:latin typeface="Arial" panose="020B0604020202020204" pitchFamily="34" charset="0"/>
                          <a:cs typeface="Arial" panose="020B0604020202020204" pitchFamily="34" charset="0"/>
                        </a:rPr>
                        <a:t>(n=91)</a:t>
                      </a:r>
                      <a:endParaRPr lang="en-US" sz="1400" dirty="0">
                        <a:latin typeface="Arial" panose="020B0604020202020204" pitchFamily="34" charset="0"/>
                        <a:cs typeface="Arial" panose="020B0604020202020204" pitchFamily="34" charset="0"/>
                      </a:endParaRPr>
                    </a:p>
                  </a:txBody>
                  <a:tcPr marL="81280" marR="81280" anchor="ctr"/>
                </a:tc>
              </a:tr>
              <a:tr h="286785">
                <a:tc>
                  <a:txBody>
                    <a:bodyPr/>
                    <a:lstStyle/>
                    <a:p>
                      <a:r>
                        <a:rPr lang="en-US" sz="1400" dirty="0" smtClean="0">
                          <a:latin typeface="Arial" panose="020B0604020202020204" pitchFamily="34" charset="0"/>
                          <a:cs typeface="Arial" panose="020B0604020202020204" pitchFamily="34" charset="0"/>
                        </a:rPr>
                        <a:t>Any AE</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71 (77.2)</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64 (70.3)</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71 (78.9)</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67 (73.6)</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65 (71.4)</a:t>
                      </a:r>
                      <a:endParaRPr lang="en-US" sz="1400" dirty="0">
                        <a:latin typeface="Arial" panose="020B0604020202020204" pitchFamily="34" charset="0"/>
                        <a:cs typeface="Arial" panose="020B0604020202020204" pitchFamily="34" charset="0"/>
                      </a:endParaRPr>
                    </a:p>
                  </a:txBody>
                  <a:tcPr marL="81280" marR="81280" anchor="ctr"/>
                </a:tc>
              </a:tr>
              <a:tr h="353570">
                <a:tc>
                  <a:txBody>
                    <a:bodyPr/>
                    <a:lstStyle/>
                    <a:p>
                      <a:r>
                        <a:rPr lang="en-US" sz="1400" dirty="0" smtClean="0">
                          <a:latin typeface="Arial" panose="020B0604020202020204" pitchFamily="34" charset="0"/>
                          <a:cs typeface="Arial" panose="020B0604020202020204" pitchFamily="34" charset="0"/>
                        </a:rPr>
                        <a:t>Any study drug related AE</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13 (14.1)</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10 (11.0)</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13 (14.4)</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12 (13.2)</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15 (16.5)</a:t>
                      </a:r>
                      <a:endParaRPr lang="en-US" sz="1400" dirty="0">
                        <a:latin typeface="Arial" panose="020B0604020202020204" pitchFamily="34" charset="0"/>
                        <a:cs typeface="Arial" panose="020B0604020202020204" pitchFamily="34" charset="0"/>
                      </a:endParaRPr>
                    </a:p>
                  </a:txBody>
                  <a:tcPr marL="81280" marR="81280" anchor="ctr"/>
                </a:tc>
              </a:tr>
              <a:tr h="353570">
                <a:tc>
                  <a:txBody>
                    <a:bodyPr/>
                    <a:lstStyle/>
                    <a:p>
                      <a:r>
                        <a:rPr lang="en-US" sz="1400" dirty="0" smtClean="0">
                          <a:latin typeface="Arial" panose="020B0604020202020204" pitchFamily="34" charset="0"/>
                          <a:cs typeface="Arial" panose="020B0604020202020204" pitchFamily="34" charset="0"/>
                        </a:rPr>
                        <a:t>AE</a:t>
                      </a:r>
                      <a:r>
                        <a:rPr lang="en-US" sz="1400" baseline="0" dirty="0" smtClean="0">
                          <a:latin typeface="Arial" panose="020B0604020202020204" pitchFamily="34" charset="0"/>
                          <a:cs typeface="Arial" panose="020B0604020202020204" pitchFamily="34" charset="0"/>
                        </a:rPr>
                        <a:t> with outcome death</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5 (5.4)</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6 (6.6)</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4 (4.4)</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2 (2.2)</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4 (4.4)</a:t>
                      </a:r>
                      <a:endParaRPr lang="en-US" sz="1400" dirty="0">
                        <a:latin typeface="Arial" panose="020B0604020202020204" pitchFamily="34" charset="0"/>
                        <a:cs typeface="Arial" panose="020B0604020202020204" pitchFamily="34" charset="0"/>
                      </a:endParaRPr>
                    </a:p>
                  </a:txBody>
                  <a:tcPr marL="81280" marR="81280" anchor="ctr"/>
                </a:tc>
              </a:tr>
              <a:tr h="286785">
                <a:tc>
                  <a:txBody>
                    <a:bodyPr/>
                    <a:lstStyle/>
                    <a:p>
                      <a:r>
                        <a:rPr lang="en-US" sz="1400" dirty="0" smtClean="0">
                          <a:latin typeface="Arial" panose="020B0604020202020204" pitchFamily="34" charset="0"/>
                          <a:cs typeface="Arial" panose="020B0604020202020204" pitchFamily="34" charset="0"/>
                        </a:rPr>
                        <a:t>Any SAE</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36 (39.1)</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31 (34.1)</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35 (38.9)</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24 (26.4)</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29 (31.9)</a:t>
                      </a:r>
                      <a:endParaRPr lang="en-US" sz="1400" dirty="0">
                        <a:latin typeface="Arial" panose="020B0604020202020204" pitchFamily="34" charset="0"/>
                        <a:cs typeface="Arial" panose="020B0604020202020204" pitchFamily="34" charset="0"/>
                      </a:endParaRPr>
                    </a:p>
                  </a:txBody>
                  <a:tcPr marL="81280" marR="81280" anchor="ctr"/>
                </a:tc>
              </a:tr>
              <a:tr h="353570">
                <a:tc>
                  <a:txBody>
                    <a:bodyPr/>
                    <a:lstStyle/>
                    <a:p>
                      <a:r>
                        <a:rPr lang="en-US" sz="1400" dirty="0" smtClean="0">
                          <a:latin typeface="Arial" panose="020B0604020202020204" pitchFamily="34" charset="0"/>
                          <a:cs typeface="Arial" panose="020B0604020202020204" pitchFamily="34" charset="0"/>
                        </a:rPr>
                        <a:t>Any</a:t>
                      </a:r>
                      <a:r>
                        <a:rPr lang="en-US" sz="1400" baseline="0" dirty="0" smtClean="0">
                          <a:latin typeface="Arial" panose="020B0604020202020204" pitchFamily="34" charset="0"/>
                          <a:cs typeface="Arial" panose="020B0604020202020204" pitchFamily="34" charset="0"/>
                        </a:rPr>
                        <a:t> study drug-related SAE</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3 (3.3)</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1 (1.1)</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1 (1.1)</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1 (1.1)</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4 (4.4)</a:t>
                      </a:r>
                      <a:endParaRPr lang="en-US" sz="1400" dirty="0">
                        <a:latin typeface="Arial" panose="020B0604020202020204" pitchFamily="34" charset="0"/>
                        <a:cs typeface="Arial" panose="020B0604020202020204" pitchFamily="34" charset="0"/>
                      </a:endParaRPr>
                    </a:p>
                  </a:txBody>
                  <a:tcPr marL="81280" marR="81280" anchor="ctr"/>
                </a:tc>
              </a:tr>
              <a:tr h="353570">
                <a:tc>
                  <a:txBody>
                    <a:bodyPr/>
                    <a:lstStyle/>
                    <a:p>
                      <a:r>
                        <a:rPr lang="en-US" sz="1400" dirty="0" smtClean="0">
                          <a:latin typeface="Arial" panose="020B0604020202020204" pitchFamily="34" charset="0"/>
                          <a:cs typeface="Arial" panose="020B0604020202020204" pitchFamily="34" charset="0"/>
                        </a:rPr>
                        <a:t>D/C of study drug due</a:t>
                      </a:r>
                      <a:r>
                        <a:rPr lang="en-US" sz="1400" baseline="0" dirty="0" smtClean="0">
                          <a:latin typeface="Arial" panose="020B0604020202020204" pitchFamily="34" charset="0"/>
                          <a:cs typeface="Arial" panose="020B0604020202020204" pitchFamily="34" charset="0"/>
                        </a:rPr>
                        <a:t> to AE</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7 (7.6)</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10 (11.0)</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9 (10.0)</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8 (8.8)</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8 (8.8)</a:t>
                      </a:r>
                      <a:endParaRPr lang="en-US" sz="1400" dirty="0">
                        <a:latin typeface="Arial" panose="020B0604020202020204" pitchFamily="34" charset="0"/>
                        <a:cs typeface="Arial" panose="020B0604020202020204" pitchFamily="34" charset="0"/>
                      </a:endParaRPr>
                    </a:p>
                  </a:txBody>
                  <a:tcPr marL="81280" marR="81280" anchor="ctr"/>
                </a:tc>
              </a:tr>
              <a:tr h="353570">
                <a:tc>
                  <a:txBody>
                    <a:bodyPr/>
                    <a:lstStyle/>
                    <a:p>
                      <a:r>
                        <a:rPr lang="en-US" sz="1400" dirty="0" smtClean="0">
                          <a:latin typeface="Arial" panose="020B0604020202020204" pitchFamily="34" charset="0"/>
                          <a:cs typeface="Arial" panose="020B0604020202020204" pitchFamily="34" charset="0"/>
                        </a:rPr>
                        <a:t>D/C of study drug to  SAE</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5</a:t>
                      </a:r>
                      <a:r>
                        <a:rPr lang="en-US" sz="1400" baseline="0" dirty="0" smtClean="0">
                          <a:latin typeface="Arial" panose="020B0604020202020204" pitchFamily="34" charset="0"/>
                          <a:cs typeface="Arial" panose="020B0604020202020204" pitchFamily="34" charset="0"/>
                        </a:rPr>
                        <a:t> (5.4)</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6 (6.6)</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2 (2.2)</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5 (5.5)</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7 (7.7)</a:t>
                      </a:r>
                      <a:endParaRPr lang="en-US" sz="1400" dirty="0">
                        <a:latin typeface="Arial" panose="020B0604020202020204" pitchFamily="34" charset="0"/>
                        <a:cs typeface="Arial" panose="020B0604020202020204" pitchFamily="34" charset="0"/>
                      </a:endParaRPr>
                    </a:p>
                  </a:txBody>
                  <a:tcPr marL="81280" marR="81280" anchor="ctr"/>
                </a:tc>
              </a:tr>
              <a:tr h="353570">
                <a:tc>
                  <a:txBody>
                    <a:bodyPr/>
                    <a:lstStyle/>
                    <a:p>
                      <a:r>
                        <a:rPr lang="en-US" sz="1400" dirty="0" smtClean="0">
                          <a:latin typeface="Arial" panose="020B0604020202020204" pitchFamily="34" charset="0"/>
                          <a:cs typeface="Arial" panose="020B0604020202020204" pitchFamily="34" charset="0"/>
                        </a:rPr>
                        <a:t>TEAE, Hypotension</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6 (6.5)</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5</a:t>
                      </a:r>
                      <a:r>
                        <a:rPr lang="en-US" sz="1400" baseline="0" dirty="0" smtClean="0">
                          <a:latin typeface="Arial" panose="020B0604020202020204" pitchFamily="34" charset="0"/>
                          <a:cs typeface="Arial" panose="020B0604020202020204" pitchFamily="34" charset="0"/>
                        </a:rPr>
                        <a:t> (5.5)</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6 (6.7)</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4 (4.4)</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14 (</a:t>
                      </a:r>
                      <a:r>
                        <a:rPr lang="en-US" sz="1400" smtClean="0">
                          <a:latin typeface="Arial" panose="020B0604020202020204" pitchFamily="34" charset="0"/>
                          <a:cs typeface="Arial" panose="020B0604020202020204" pitchFamily="34" charset="0"/>
                        </a:rPr>
                        <a:t>15.4)</a:t>
                      </a:r>
                      <a:r>
                        <a:rPr lang="en-US" sz="1400" baseline="30000" smtClean="0">
                          <a:latin typeface="Arial" panose="020B0604020202020204" pitchFamily="34" charset="0"/>
                          <a:cs typeface="Arial" panose="020B0604020202020204" pitchFamily="34" charset="0"/>
                        </a:rPr>
                        <a:t>‡</a:t>
                      </a:r>
                      <a:endParaRPr lang="en-US" sz="1400" baseline="30000" dirty="0">
                        <a:latin typeface="Arial" panose="020B0604020202020204" pitchFamily="34" charset="0"/>
                        <a:cs typeface="Arial" panose="020B0604020202020204" pitchFamily="34" charset="0"/>
                      </a:endParaRPr>
                    </a:p>
                  </a:txBody>
                  <a:tcPr marL="81280" marR="81280" anchor="ctr"/>
                </a:tc>
              </a:tr>
              <a:tr h="267142">
                <a:tc>
                  <a:txBody>
                    <a:bodyPr/>
                    <a:lstStyle/>
                    <a:p>
                      <a:pPr marL="0" indent="361950" algn="l"/>
                      <a:r>
                        <a:rPr lang="en-US" sz="1400" dirty="0" smtClean="0">
                          <a:latin typeface="Arial" panose="020B0604020202020204" pitchFamily="34" charset="0"/>
                          <a:cs typeface="Arial" panose="020B0604020202020204" pitchFamily="34" charset="0"/>
                        </a:rPr>
                        <a:t>Asymptomatic</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1 (1.1)</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2 (2.2)</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3 (3.3)</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baseline="0" dirty="0" smtClean="0">
                          <a:latin typeface="Arial" panose="020B0604020202020204" pitchFamily="34" charset="0"/>
                          <a:cs typeface="Arial" panose="020B0604020202020204" pitchFamily="34" charset="0"/>
                        </a:rPr>
                        <a:t>2 (2.2)</a:t>
                      </a:r>
                      <a:endParaRPr lang="en-US" sz="1400" baseline="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baseline="0" dirty="0" smtClean="0">
                          <a:latin typeface="Arial" panose="020B0604020202020204" pitchFamily="34" charset="0"/>
                          <a:cs typeface="Arial" panose="020B0604020202020204" pitchFamily="34" charset="0"/>
                        </a:rPr>
                        <a:t>5 (5.5)</a:t>
                      </a:r>
                      <a:endParaRPr lang="en-US" sz="1400" baseline="0" dirty="0">
                        <a:latin typeface="Arial" panose="020B0604020202020204" pitchFamily="34" charset="0"/>
                        <a:cs typeface="Arial" panose="020B0604020202020204" pitchFamily="34" charset="0"/>
                      </a:endParaRPr>
                    </a:p>
                  </a:txBody>
                  <a:tcPr marL="81280" marR="81280" anchor="ctr"/>
                </a:tc>
              </a:tr>
              <a:tr h="212142">
                <a:tc>
                  <a:txBody>
                    <a:bodyPr/>
                    <a:lstStyle/>
                    <a:p>
                      <a:pPr marL="0" indent="361950" algn="l"/>
                      <a:r>
                        <a:rPr lang="en-US" sz="1400" dirty="0" smtClean="0">
                          <a:latin typeface="Arial" panose="020B0604020202020204" pitchFamily="34" charset="0"/>
                          <a:cs typeface="Arial" panose="020B0604020202020204" pitchFamily="34" charset="0"/>
                        </a:rPr>
                        <a:t>Symptomatic</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5 (5.4)</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3 (3.3)</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3 (3.3)</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baseline="0" dirty="0" smtClean="0">
                          <a:latin typeface="Arial" panose="020B0604020202020204" pitchFamily="34" charset="0"/>
                          <a:cs typeface="Arial" panose="020B0604020202020204" pitchFamily="34" charset="0"/>
                        </a:rPr>
                        <a:t>2 (2.2)</a:t>
                      </a:r>
                      <a:endParaRPr lang="en-US" sz="1400" baseline="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baseline="0" dirty="0" smtClean="0">
                          <a:latin typeface="Arial" panose="020B0604020202020204" pitchFamily="34" charset="0"/>
                          <a:cs typeface="Arial" panose="020B0604020202020204" pitchFamily="34" charset="0"/>
                        </a:rPr>
                        <a:t>10 (11.0)</a:t>
                      </a:r>
                      <a:endParaRPr lang="en-US" sz="1400" baseline="0" dirty="0">
                        <a:latin typeface="Arial" panose="020B0604020202020204" pitchFamily="34" charset="0"/>
                        <a:cs typeface="Arial" panose="020B0604020202020204" pitchFamily="34" charset="0"/>
                      </a:endParaRPr>
                    </a:p>
                  </a:txBody>
                  <a:tcPr marL="81280" marR="81280" anchor="ctr"/>
                </a:tc>
              </a:tr>
              <a:tr h="286785">
                <a:tc>
                  <a:txBody>
                    <a:bodyPr/>
                    <a:lstStyle/>
                    <a:p>
                      <a:r>
                        <a:rPr lang="en-US" sz="1400" dirty="0" smtClean="0">
                          <a:latin typeface="Arial" panose="020B0604020202020204" pitchFamily="34" charset="0"/>
                          <a:cs typeface="Arial" panose="020B0604020202020204" pitchFamily="34" charset="0"/>
                        </a:rPr>
                        <a:t>TEAE, Syncope</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smtClean="0">
                          <a:latin typeface="Arial" panose="020B0604020202020204" pitchFamily="34" charset="0"/>
                          <a:cs typeface="Arial" panose="020B0604020202020204" pitchFamily="34" charset="0"/>
                        </a:rPr>
                        <a:t>1 (1.1</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0</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2 (2.2)</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1 (1.1)</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4 (4.4)</a:t>
                      </a:r>
                      <a:endParaRPr lang="en-US" sz="1400" dirty="0">
                        <a:latin typeface="Arial" panose="020B0604020202020204" pitchFamily="34" charset="0"/>
                        <a:cs typeface="Arial" panose="020B0604020202020204" pitchFamily="34" charset="0"/>
                      </a:endParaRPr>
                    </a:p>
                  </a:txBody>
                  <a:tcPr marL="81280" marR="81280" anchor="ctr"/>
                </a:tc>
              </a:tr>
              <a:tr h="353570">
                <a:tc>
                  <a:txBody>
                    <a:bodyPr/>
                    <a:lstStyle/>
                    <a:p>
                      <a:r>
                        <a:rPr lang="en-US" sz="1400" dirty="0" smtClean="0">
                          <a:latin typeface="Arial" panose="020B0604020202020204" pitchFamily="34" charset="0"/>
                          <a:cs typeface="Arial" panose="020B0604020202020204" pitchFamily="34" charset="0"/>
                        </a:rPr>
                        <a:t>Acute kidney injury</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3 (3.3)</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5 (5.5)</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2 (2.2)</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1 (1.1)</a:t>
                      </a:r>
                      <a:endParaRPr lang="en-US" sz="1400" dirty="0">
                        <a:latin typeface="Arial" panose="020B0604020202020204" pitchFamily="34" charset="0"/>
                        <a:cs typeface="Arial" panose="020B0604020202020204" pitchFamily="34" charset="0"/>
                      </a:endParaRPr>
                    </a:p>
                  </a:txBody>
                  <a:tcPr marL="81280" marR="81280" anchor="ctr"/>
                </a:tc>
                <a:tc>
                  <a:txBody>
                    <a:bodyPr/>
                    <a:lstStyle/>
                    <a:p>
                      <a:pPr algn="ctr"/>
                      <a:r>
                        <a:rPr lang="en-US" sz="1400" dirty="0" smtClean="0">
                          <a:latin typeface="Arial" panose="020B0604020202020204" pitchFamily="34" charset="0"/>
                          <a:cs typeface="Arial" panose="020B0604020202020204" pitchFamily="34" charset="0"/>
                        </a:rPr>
                        <a:t>3 (3.3)</a:t>
                      </a:r>
                      <a:endParaRPr lang="en-US" sz="1400" dirty="0">
                        <a:latin typeface="Arial" panose="020B0604020202020204" pitchFamily="34" charset="0"/>
                        <a:cs typeface="Arial" panose="020B0604020202020204" pitchFamily="34" charset="0"/>
                      </a:endParaRPr>
                    </a:p>
                  </a:txBody>
                  <a:tcPr marL="81280" marR="81280" anchor="ctr"/>
                </a:tc>
              </a:tr>
            </a:tbl>
          </a:graphicData>
        </a:graphic>
      </p:graphicFrame>
      <p:sp>
        <p:nvSpPr>
          <p:cNvPr id="4" name="Title 3"/>
          <p:cNvSpPr>
            <a:spLocks noGrp="1"/>
          </p:cNvSpPr>
          <p:nvPr>
            <p:ph type="title"/>
          </p:nvPr>
        </p:nvSpPr>
        <p:spPr>
          <a:xfrm>
            <a:off x="415157" y="116978"/>
            <a:ext cx="8229600" cy="1143000"/>
          </a:xfrm>
        </p:spPr>
        <p:txBody>
          <a:bodyPr/>
          <a:lstStyle/>
          <a:p>
            <a:r>
              <a:rPr lang="en-US" dirty="0" smtClean="0">
                <a:solidFill>
                  <a:srgbClr val="FFC000"/>
                </a:solidFill>
                <a:latin typeface="Arial" panose="020B0604020202020204" pitchFamily="34" charset="0"/>
                <a:cs typeface="Arial" panose="020B0604020202020204" pitchFamily="34" charset="0"/>
              </a:rPr>
              <a:t>Adverse Events </a:t>
            </a:r>
            <a:endParaRPr lang="en-US" dirty="0">
              <a:solidFill>
                <a:srgbClr val="FFC000"/>
              </a:solidFill>
              <a:latin typeface="Arial" panose="020B0604020202020204" pitchFamily="34" charset="0"/>
              <a:cs typeface="Arial" panose="020B0604020202020204" pitchFamily="34" charset="0"/>
            </a:endParaRPr>
          </a:p>
        </p:txBody>
      </p:sp>
      <p:sp>
        <p:nvSpPr>
          <p:cNvPr id="8" name="TextBox 7"/>
          <p:cNvSpPr txBox="1"/>
          <p:nvPr/>
        </p:nvSpPr>
        <p:spPr>
          <a:xfrm>
            <a:off x="500477" y="6078906"/>
            <a:ext cx="7956017" cy="646331"/>
          </a:xfrm>
          <a:prstGeom prst="rect">
            <a:avLst/>
          </a:prstGeom>
          <a:noFill/>
        </p:spPr>
        <p:txBody>
          <a:bodyPr wrap="square" rtlCol="0">
            <a:spAutoFit/>
          </a:bodyPr>
          <a:lstStyle/>
          <a:p>
            <a:r>
              <a:rPr lang="en-US" sz="1200" dirty="0" smtClean="0">
                <a:solidFill>
                  <a:schemeClr val="bg1"/>
                </a:solidFill>
                <a:latin typeface="Arial" panose="020B0604020202020204" pitchFamily="34" charset="0"/>
                <a:cs typeface="Arial" panose="020B0604020202020204" pitchFamily="34" charset="0"/>
              </a:rPr>
              <a:t>AE, adverse event</a:t>
            </a:r>
            <a:r>
              <a:rPr lang="en-US" sz="1200" dirty="0">
                <a:solidFill>
                  <a:schemeClr val="bg1"/>
                </a:solidFill>
                <a:latin typeface="Arial" panose="020B0604020202020204" pitchFamily="34" charset="0"/>
                <a:cs typeface="Arial" panose="020B0604020202020204" pitchFamily="34" charset="0"/>
              </a:rPr>
              <a:t>; D/C, discontinue </a:t>
            </a:r>
            <a:r>
              <a:rPr lang="en-US" sz="1200" dirty="0" smtClean="0">
                <a:solidFill>
                  <a:schemeClr val="bg1"/>
                </a:solidFill>
                <a:latin typeface="Arial" panose="020B0604020202020204" pitchFamily="34" charset="0"/>
                <a:cs typeface="Arial" panose="020B0604020202020204" pitchFamily="34" charset="0"/>
              </a:rPr>
              <a:t>TEAE, treatment-emergent AE ; SAE,  serious  adverse event;</a:t>
            </a:r>
          </a:p>
          <a:p>
            <a:r>
              <a:rPr lang="en-US" sz="1200" dirty="0">
                <a:solidFill>
                  <a:schemeClr val="bg1"/>
                </a:solidFill>
                <a:latin typeface="Arial" panose="020B0604020202020204" pitchFamily="34" charset="0"/>
                <a:cs typeface="Arial" panose="020B0604020202020204" pitchFamily="34" charset="0"/>
              </a:rPr>
              <a:t> </a:t>
            </a:r>
            <a:r>
              <a:rPr lang="en-US" sz="1200" baseline="30000" dirty="0">
                <a:solidFill>
                  <a:schemeClr val="bg1"/>
                </a:solidFill>
                <a:latin typeface="Arial" panose="020B0604020202020204" pitchFamily="34" charset="0"/>
                <a:cs typeface="Arial" panose="020B0604020202020204" pitchFamily="34" charset="0"/>
              </a:rPr>
              <a:t>‡</a:t>
            </a:r>
            <a:r>
              <a:rPr lang="en-US" sz="1200" dirty="0">
                <a:solidFill>
                  <a:schemeClr val="bg1"/>
                </a:solidFill>
                <a:latin typeface="Arial" panose="020B0604020202020204" pitchFamily="34" charset="0"/>
                <a:cs typeface="Arial" panose="020B0604020202020204" pitchFamily="34" charset="0"/>
              </a:rPr>
              <a:t> </a:t>
            </a:r>
            <a:r>
              <a:rPr lang="en-US" sz="1200" dirty="0" smtClean="0">
                <a:solidFill>
                  <a:schemeClr val="bg1"/>
                </a:solidFill>
                <a:latin typeface="Arial" panose="020B0604020202020204" pitchFamily="34" charset="0"/>
                <a:cs typeface="Arial" panose="020B0604020202020204" pitchFamily="34" charset="0"/>
              </a:rPr>
              <a:t> 8 patients had hypotension in first 2 weeks  (2.5 mg dose) and 2 patients in weeks 2-4 (max dose 5 mg)   </a:t>
            </a:r>
          </a:p>
          <a:p>
            <a:r>
              <a:rPr lang="en-US" sz="1200" dirty="0" smtClean="0">
                <a:solidFill>
                  <a:schemeClr val="bg1"/>
                </a:solidFill>
                <a:latin typeface="Arial" panose="020B0604020202020204" pitchFamily="34" charset="0"/>
                <a:cs typeface="Arial" panose="020B0604020202020204" pitchFamily="34" charset="0"/>
              </a:rPr>
              <a:t>one patient had both, symptomatic and asymptomatic hypotension. Safety analysis set.</a:t>
            </a: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9437" y="219076"/>
            <a:ext cx="131445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extLst>
      <p:ext uri="{BB962C8B-B14F-4D97-AF65-F5344CB8AC3E}">
        <p14:creationId xmlns:p14="http://schemas.microsoft.com/office/powerpoint/2010/main" val="3671884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3656" y="1123951"/>
            <a:ext cx="8456687" cy="5018857"/>
          </a:xfrm>
        </p:spPr>
        <p:txBody>
          <a:bodyPr>
            <a:noAutofit/>
          </a:bodyPr>
          <a:lstStyle/>
          <a:p>
            <a:pPr marL="109728" lvl="0" indent="0">
              <a:buClr>
                <a:srgbClr val="FFC000"/>
              </a:buClr>
              <a:buNone/>
            </a:pPr>
            <a:endParaRPr lang="en-US" sz="1800" dirty="0" smtClean="0">
              <a:solidFill>
                <a:schemeClr val="bg1"/>
              </a:solidFill>
              <a:latin typeface="Arial" panose="020B0604020202020204" pitchFamily="34" charset="0"/>
              <a:cs typeface="Arial" panose="020B0604020202020204" pitchFamily="34" charset="0"/>
            </a:endParaRPr>
          </a:p>
          <a:p>
            <a:pPr lvl="0">
              <a:buClr>
                <a:srgbClr val="FFC000"/>
              </a:buClr>
            </a:pPr>
            <a:r>
              <a:rPr lang="en-US" sz="1800" dirty="0" smtClean="0">
                <a:solidFill>
                  <a:schemeClr val="bg1"/>
                </a:solidFill>
                <a:latin typeface="Arial" panose="020B0604020202020204" pitchFamily="34" charset="0"/>
                <a:cs typeface="Arial" panose="020B0604020202020204" pitchFamily="34" charset="0"/>
              </a:rPr>
              <a:t>The primary analysis of the primary endpoint </a:t>
            </a:r>
            <a:r>
              <a:rPr lang="en-US" sz="1800" dirty="0">
                <a:solidFill>
                  <a:schemeClr val="bg1"/>
                </a:solidFill>
                <a:latin typeface="Arial" panose="020B0604020202020204" pitchFamily="34" charset="0"/>
                <a:cs typeface="Arial" panose="020B0604020202020204" pitchFamily="34" charset="0"/>
              </a:rPr>
              <a:t>of this dose finding phase </a:t>
            </a:r>
            <a:r>
              <a:rPr lang="en-US" sz="1800" dirty="0" smtClean="0">
                <a:solidFill>
                  <a:schemeClr val="bg1"/>
                </a:solidFill>
                <a:latin typeface="Arial" panose="020B0604020202020204" pitchFamily="34" charset="0"/>
                <a:cs typeface="Arial" panose="020B0604020202020204" pitchFamily="34" charset="0"/>
              </a:rPr>
              <a:t>II study was not met.</a:t>
            </a:r>
          </a:p>
          <a:p>
            <a:pPr lvl="0">
              <a:buClr>
                <a:srgbClr val="FFC000"/>
              </a:buClr>
            </a:pPr>
            <a:endParaRPr lang="en-US" sz="1800" dirty="0">
              <a:solidFill>
                <a:schemeClr val="bg1"/>
              </a:solidFill>
              <a:latin typeface="Arial" panose="020B0604020202020204" pitchFamily="34" charset="0"/>
              <a:cs typeface="Arial" panose="020B0604020202020204" pitchFamily="34" charset="0"/>
            </a:endParaRPr>
          </a:p>
          <a:p>
            <a:pPr lvl="0">
              <a:buClr>
                <a:srgbClr val="FFC000"/>
              </a:buClr>
            </a:pPr>
            <a:r>
              <a:rPr lang="en-US" sz="1800" dirty="0" smtClean="0">
                <a:solidFill>
                  <a:schemeClr val="bg1"/>
                </a:solidFill>
                <a:latin typeface="Arial" panose="020B0604020202020204" pitchFamily="34" charset="0"/>
                <a:cs typeface="Arial" panose="020B0604020202020204" pitchFamily="34" charset="0"/>
              </a:rPr>
              <a:t>In pre-specified secondary analysis, </a:t>
            </a:r>
            <a:r>
              <a:rPr lang="en-US" sz="1800" dirty="0">
                <a:solidFill>
                  <a:schemeClr val="bg1"/>
                </a:solidFill>
                <a:latin typeface="Arial" panose="020B0604020202020204" pitchFamily="34" charset="0"/>
                <a:cs typeface="Arial" panose="020B0604020202020204" pitchFamily="34" charset="0"/>
              </a:rPr>
              <a:t>we observed a </a:t>
            </a:r>
            <a:r>
              <a:rPr lang="en-US" sz="1800" dirty="0" smtClean="0">
                <a:solidFill>
                  <a:schemeClr val="bg1"/>
                </a:solidFill>
                <a:latin typeface="Arial" panose="020B0604020202020204" pitchFamily="34" charset="0"/>
                <a:cs typeface="Arial" panose="020B0604020202020204" pitchFamily="34" charset="0"/>
              </a:rPr>
              <a:t>dose-related effect </a:t>
            </a:r>
            <a:r>
              <a:rPr lang="en-US" sz="1800" dirty="0">
                <a:solidFill>
                  <a:schemeClr val="bg1"/>
                </a:solidFill>
                <a:latin typeface="Arial" panose="020B0604020202020204" pitchFamily="34" charset="0"/>
                <a:cs typeface="Arial" panose="020B0604020202020204" pitchFamily="34" charset="0"/>
              </a:rPr>
              <a:t>on </a:t>
            </a:r>
            <a:r>
              <a:rPr lang="en-US" sz="1800" dirty="0" smtClean="0">
                <a:solidFill>
                  <a:schemeClr val="bg1"/>
                </a:solidFill>
                <a:latin typeface="Arial" panose="020B0604020202020204" pitchFamily="34" charset="0"/>
                <a:cs typeface="Arial" panose="020B0604020202020204" pitchFamily="34" charset="0"/>
              </a:rPr>
              <a:t>the primary endpoint change in NT-</a:t>
            </a:r>
            <a:r>
              <a:rPr lang="en-US" sz="1800" dirty="0" err="1" smtClean="0">
                <a:solidFill>
                  <a:schemeClr val="bg1"/>
                </a:solidFill>
                <a:latin typeface="Arial" panose="020B0604020202020204" pitchFamily="34" charset="0"/>
                <a:cs typeface="Arial" panose="020B0604020202020204" pitchFamily="34" charset="0"/>
              </a:rPr>
              <a:t>proBNP</a:t>
            </a:r>
            <a:r>
              <a:rPr lang="en-US" sz="1800" dirty="0" smtClean="0">
                <a:solidFill>
                  <a:schemeClr val="bg1"/>
                </a:solidFill>
                <a:latin typeface="Arial" panose="020B0604020202020204" pitchFamily="34" charset="0"/>
                <a:cs typeface="Arial" panose="020B0604020202020204" pitchFamily="34" charset="0"/>
              </a:rPr>
              <a:t>.</a:t>
            </a:r>
            <a:endParaRPr lang="en-US" sz="1800" dirty="0">
              <a:solidFill>
                <a:schemeClr val="bg1"/>
              </a:solidFill>
              <a:latin typeface="Arial" panose="020B0604020202020204" pitchFamily="34" charset="0"/>
              <a:cs typeface="Arial" panose="020B0604020202020204" pitchFamily="34" charset="0"/>
            </a:endParaRPr>
          </a:p>
          <a:p>
            <a:pPr lvl="0">
              <a:buClr>
                <a:srgbClr val="FFC000"/>
              </a:buClr>
            </a:pPr>
            <a:endParaRPr lang="en-US" sz="1800" dirty="0" smtClean="0">
              <a:solidFill>
                <a:schemeClr val="bg1"/>
              </a:solidFill>
              <a:latin typeface="Arial" panose="020B0604020202020204" pitchFamily="34" charset="0"/>
              <a:cs typeface="Arial" panose="020B0604020202020204" pitchFamily="34" charset="0"/>
            </a:endParaRPr>
          </a:p>
          <a:p>
            <a:pPr lvl="0">
              <a:buClr>
                <a:srgbClr val="FFC000"/>
              </a:buClr>
            </a:pPr>
            <a:r>
              <a:rPr lang="en-US" sz="1800" dirty="0" smtClean="0">
                <a:solidFill>
                  <a:schemeClr val="bg1"/>
                </a:solidFill>
                <a:latin typeface="Arial" panose="020B0604020202020204" pitchFamily="34" charset="0"/>
                <a:cs typeface="Arial" panose="020B0604020202020204" pitchFamily="34" charset="0"/>
              </a:rPr>
              <a:t>Pre-specified exploratory analysis suggested that, compared </a:t>
            </a:r>
            <a:r>
              <a:rPr lang="en-US" sz="1800" dirty="0">
                <a:solidFill>
                  <a:schemeClr val="bg1"/>
                </a:solidFill>
                <a:latin typeface="Arial" panose="020B0604020202020204" pitchFamily="34" charset="0"/>
                <a:cs typeface="Arial" panose="020B0604020202020204" pitchFamily="34" charset="0"/>
              </a:rPr>
              <a:t>to placebo, </a:t>
            </a:r>
            <a:r>
              <a:rPr lang="en-US" sz="1800" dirty="0" smtClean="0">
                <a:solidFill>
                  <a:schemeClr val="bg1"/>
                </a:solidFill>
                <a:latin typeface="Arial" panose="020B0604020202020204" pitchFamily="34" charset="0"/>
                <a:cs typeface="Arial" panose="020B0604020202020204" pitchFamily="34" charset="0"/>
              </a:rPr>
              <a:t>the 10mg </a:t>
            </a:r>
            <a:r>
              <a:rPr lang="en-US" sz="1800" dirty="0">
                <a:solidFill>
                  <a:schemeClr val="bg1"/>
                </a:solidFill>
                <a:latin typeface="Arial" panose="020B0604020202020204" pitchFamily="34" charset="0"/>
                <a:cs typeface="Arial" panose="020B0604020202020204" pitchFamily="34" charset="0"/>
              </a:rPr>
              <a:t>dose </a:t>
            </a:r>
            <a:r>
              <a:rPr lang="en-US" sz="1800" dirty="0" smtClean="0">
                <a:solidFill>
                  <a:schemeClr val="bg1"/>
                </a:solidFill>
                <a:latin typeface="Arial" panose="020B0604020202020204" pitchFamily="34" charset="0"/>
                <a:cs typeface="Arial" panose="020B0604020202020204" pitchFamily="34" charset="0"/>
              </a:rPr>
              <a:t>decreases NT-</a:t>
            </a:r>
            <a:r>
              <a:rPr lang="en-US" sz="1800" dirty="0" err="1" smtClean="0">
                <a:solidFill>
                  <a:schemeClr val="bg1"/>
                </a:solidFill>
                <a:latin typeface="Arial" panose="020B0604020202020204" pitchFamily="34" charset="0"/>
                <a:cs typeface="Arial" panose="020B0604020202020204" pitchFamily="34" charset="0"/>
              </a:rPr>
              <a:t>proBNP</a:t>
            </a:r>
            <a:r>
              <a:rPr lang="en-US" sz="1800" dirty="0" smtClean="0">
                <a:solidFill>
                  <a:schemeClr val="bg1"/>
                </a:solidFill>
                <a:latin typeface="Arial" panose="020B0604020202020204" pitchFamily="34" charset="0"/>
                <a:cs typeface="Arial" panose="020B0604020202020204" pitchFamily="34" charset="0"/>
              </a:rPr>
              <a:t>. </a:t>
            </a:r>
            <a:endParaRPr lang="en-US" sz="1800" dirty="0">
              <a:solidFill>
                <a:schemeClr val="bg1"/>
              </a:solidFill>
              <a:latin typeface="Arial" panose="020B0604020202020204" pitchFamily="34" charset="0"/>
              <a:cs typeface="Arial" panose="020B0604020202020204" pitchFamily="34" charset="0"/>
            </a:endParaRPr>
          </a:p>
          <a:p>
            <a:pPr lvl="0">
              <a:buClr>
                <a:srgbClr val="FFC000"/>
              </a:buClr>
            </a:pPr>
            <a:endParaRPr lang="en-US" sz="1800" dirty="0" smtClean="0">
              <a:solidFill>
                <a:schemeClr val="bg1"/>
              </a:solidFill>
              <a:latin typeface="Arial" panose="020B0604020202020204" pitchFamily="34" charset="0"/>
              <a:cs typeface="Arial" panose="020B0604020202020204" pitchFamily="34" charset="0"/>
            </a:endParaRPr>
          </a:p>
          <a:p>
            <a:pPr lvl="0">
              <a:buClr>
                <a:srgbClr val="FFC000"/>
              </a:buClr>
            </a:pPr>
            <a:r>
              <a:rPr lang="en-US" sz="1800" dirty="0">
                <a:solidFill>
                  <a:schemeClr val="bg1"/>
                </a:solidFill>
                <a:latin typeface="Arial" panose="020B0604020202020204" pitchFamily="34" charset="0"/>
                <a:cs typeface="Arial" panose="020B0604020202020204" pitchFamily="34" charset="0"/>
              </a:rPr>
              <a:t>As titrated in this study, vericiguat was not associated with any deleterious effects on heart rate, blood pressure, renal function, or troponin release</a:t>
            </a:r>
            <a:r>
              <a:rPr lang="en-US" sz="1800" dirty="0" smtClean="0">
                <a:solidFill>
                  <a:schemeClr val="bg1"/>
                </a:solidFill>
                <a:latin typeface="Arial" panose="020B0604020202020204" pitchFamily="34" charset="0"/>
                <a:cs typeface="Arial" panose="020B0604020202020204" pitchFamily="34" charset="0"/>
              </a:rPr>
              <a:t>.</a:t>
            </a:r>
          </a:p>
          <a:p>
            <a:pPr lvl="0">
              <a:buClr>
                <a:srgbClr val="FFC000"/>
              </a:buClr>
            </a:pPr>
            <a:endParaRPr lang="en-US" sz="1800" dirty="0">
              <a:solidFill>
                <a:schemeClr val="bg1"/>
              </a:solidFill>
              <a:latin typeface="Arial" panose="020B0604020202020204" pitchFamily="34" charset="0"/>
              <a:cs typeface="Arial" panose="020B0604020202020204" pitchFamily="34" charset="0"/>
            </a:endParaRPr>
          </a:p>
          <a:p>
            <a:pPr lvl="0">
              <a:buClr>
                <a:srgbClr val="FFC000"/>
              </a:buClr>
            </a:pPr>
            <a:r>
              <a:rPr lang="en-US" sz="1800" dirty="0" smtClean="0">
                <a:solidFill>
                  <a:schemeClr val="bg1"/>
                </a:solidFill>
                <a:latin typeface="Arial" panose="020B0604020202020204" pitchFamily="34" charset="0"/>
                <a:cs typeface="Arial" panose="020B0604020202020204" pitchFamily="34" charset="0"/>
              </a:rPr>
              <a:t>Reduction in NT-</a:t>
            </a:r>
            <a:r>
              <a:rPr lang="en-US" sz="1800" dirty="0" err="1" smtClean="0">
                <a:solidFill>
                  <a:schemeClr val="bg1"/>
                </a:solidFill>
                <a:latin typeface="Arial" panose="020B0604020202020204" pitchFamily="34" charset="0"/>
                <a:cs typeface="Arial" panose="020B0604020202020204" pitchFamily="34" charset="0"/>
              </a:rPr>
              <a:t>proBNP</a:t>
            </a:r>
            <a:r>
              <a:rPr lang="en-US" sz="1800" dirty="0" smtClean="0">
                <a:solidFill>
                  <a:schemeClr val="bg1"/>
                </a:solidFill>
                <a:latin typeface="Arial" panose="020B0604020202020204" pitchFamily="34" charset="0"/>
                <a:cs typeface="Arial" panose="020B0604020202020204" pitchFamily="34" charset="0"/>
              </a:rPr>
              <a:t>  in the highest dose arm was associated with improved LVEF and trends toward fewer clinical events at 12 weeks. </a:t>
            </a:r>
            <a:r>
              <a:rPr lang="en-US" sz="1800" dirty="0">
                <a:solidFill>
                  <a:schemeClr val="bg1"/>
                </a:solidFill>
                <a:latin typeface="Arial" panose="020B0604020202020204" pitchFamily="34" charset="0"/>
                <a:cs typeface="Arial" panose="020B0604020202020204" pitchFamily="34" charset="0"/>
              </a:rPr>
              <a:t>  </a:t>
            </a:r>
            <a:endParaRPr lang="en-US" sz="1800" dirty="0" smtClean="0">
              <a:solidFill>
                <a:schemeClr val="bg1"/>
              </a:solidFill>
              <a:latin typeface="Arial" panose="020B0604020202020204" pitchFamily="34" charset="0"/>
              <a:cs typeface="Arial" panose="020B0604020202020204" pitchFamily="34" charset="0"/>
            </a:endParaRPr>
          </a:p>
          <a:p>
            <a:pPr marL="109728" indent="0">
              <a:buClr>
                <a:srgbClr val="FFC000"/>
              </a:buClr>
              <a:buNone/>
            </a:pPr>
            <a:endParaRPr lang="en-US" sz="1800" dirty="0" smtClean="0">
              <a:solidFill>
                <a:schemeClr val="bg1"/>
              </a:solidFill>
              <a:latin typeface="Arial" panose="020B0604020202020204" pitchFamily="34" charset="0"/>
              <a:cs typeface="Arial" panose="020B0604020202020204" pitchFamily="34" charset="0"/>
            </a:endParaRPr>
          </a:p>
          <a:p>
            <a:pPr>
              <a:buClr>
                <a:srgbClr val="FFC000"/>
              </a:buClr>
            </a:pPr>
            <a:r>
              <a:rPr lang="en-US" sz="1800" dirty="0">
                <a:solidFill>
                  <a:schemeClr val="bg1"/>
                </a:solidFill>
                <a:latin typeface="Arial" panose="020B0604020202020204" pitchFamily="34" charset="0"/>
                <a:cs typeface="Arial" panose="020B0604020202020204" pitchFamily="34" charset="0"/>
              </a:rPr>
              <a:t>Based on </a:t>
            </a:r>
            <a:r>
              <a:rPr lang="en-US" sz="1800" dirty="0" smtClean="0">
                <a:solidFill>
                  <a:schemeClr val="bg1"/>
                </a:solidFill>
                <a:latin typeface="Arial" panose="020B0604020202020204" pitchFamily="34" charset="0"/>
                <a:cs typeface="Arial" panose="020B0604020202020204" pitchFamily="34" charset="0"/>
              </a:rPr>
              <a:t>these results, </a:t>
            </a:r>
            <a:r>
              <a:rPr lang="en-US" sz="1800" dirty="0">
                <a:solidFill>
                  <a:schemeClr val="bg1"/>
                </a:solidFill>
                <a:latin typeface="Arial" panose="020B0604020202020204" pitchFamily="34" charset="0"/>
                <a:cs typeface="Arial" panose="020B0604020202020204" pitchFamily="34" charset="0"/>
              </a:rPr>
              <a:t>a large Phase III </a:t>
            </a:r>
            <a:r>
              <a:rPr lang="en-US" sz="1800" dirty="0" smtClean="0">
                <a:solidFill>
                  <a:schemeClr val="bg1"/>
                </a:solidFill>
                <a:latin typeface="Arial" panose="020B0604020202020204" pitchFamily="34" charset="0"/>
                <a:cs typeface="Arial" panose="020B0604020202020204" pitchFamily="34" charset="0"/>
              </a:rPr>
              <a:t>study </a:t>
            </a:r>
            <a:r>
              <a:rPr lang="en-US" sz="1800" dirty="0">
                <a:solidFill>
                  <a:schemeClr val="bg1"/>
                </a:solidFill>
                <a:latin typeface="Arial" panose="020B0604020202020204" pitchFamily="34" charset="0"/>
                <a:cs typeface="Arial" panose="020B0604020202020204" pitchFamily="34" charset="0"/>
              </a:rPr>
              <a:t>is </a:t>
            </a:r>
            <a:r>
              <a:rPr lang="en-US" sz="1800" dirty="0" smtClean="0">
                <a:solidFill>
                  <a:schemeClr val="bg1"/>
                </a:solidFill>
                <a:latin typeface="Arial" panose="020B0604020202020204" pitchFamily="34" charset="0"/>
                <a:cs typeface="Arial" panose="020B0604020202020204" pitchFamily="34" charset="0"/>
              </a:rPr>
              <a:t>warranted. </a:t>
            </a:r>
          </a:p>
        </p:txBody>
      </p:sp>
      <p:sp>
        <p:nvSpPr>
          <p:cNvPr id="3" name="Title 2"/>
          <p:cNvSpPr>
            <a:spLocks noGrp="1"/>
          </p:cNvSpPr>
          <p:nvPr>
            <p:ph type="title"/>
          </p:nvPr>
        </p:nvSpPr>
        <p:spPr/>
        <p:txBody>
          <a:bodyPr/>
          <a:lstStyle/>
          <a:p>
            <a:r>
              <a:rPr lang="en-US" dirty="0" smtClean="0">
                <a:solidFill>
                  <a:srgbClr val="FFC000"/>
                </a:solidFill>
                <a:latin typeface="Arial" panose="020B0604020202020204" pitchFamily="34" charset="0"/>
                <a:cs typeface="Arial" panose="020B0604020202020204" pitchFamily="34" charset="0"/>
              </a:rPr>
              <a:t>Conclusions</a:t>
            </a:r>
            <a:endParaRPr lang="en-US" dirty="0">
              <a:solidFill>
                <a:srgbClr val="FFC000"/>
              </a:solidFill>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9437" y="219076"/>
            <a:ext cx="131445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extLst>
      <p:ext uri="{BB962C8B-B14F-4D97-AF65-F5344CB8AC3E}">
        <p14:creationId xmlns:p14="http://schemas.microsoft.com/office/powerpoint/2010/main" val="3578701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8444" y="734534"/>
            <a:ext cx="4407668" cy="5509585"/>
          </a:xfrm>
          <a:prstGeom prst="rect">
            <a:avLst/>
          </a:prstGeom>
        </p:spPr>
      </p:pic>
      <p:pic>
        <p:nvPicPr>
          <p:cNvPr id="3" name="Picture 2"/>
          <p:cNvPicPr>
            <a:picLocks noChangeAspect="1"/>
          </p:cNvPicPr>
          <p:nvPr/>
        </p:nvPicPr>
        <p:blipFill>
          <a:blip r:embed="rId3"/>
          <a:stretch>
            <a:fillRect/>
          </a:stretch>
        </p:blipFill>
        <p:spPr>
          <a:xfrm>
            <a:off x="5450922" y="734534"/>
            <a:ext cx="2886075" cy="1276350"/>
          </a:xfrm>
          <a:prstGeom prst="rect">
            <a:avLst/>
          </a:prstGeom>
        </p:spPr>
      </p:pic>
      <p:sp>
        <p:nvSpPr>
          <p:cNvPr id="6" name="Text Box 15"/>
          <p:cNvSpPr txBox="1">
            <a:spLocks noChangeArrowheads="1"/>
          </p:cNvSpPr>
          <p:nvPr/>
        </p:nvSpPr>
        <p:spPr bwMode="auto">
          <a:xfrm>
            <a:off x="4981574" y="2371725"/>
            <a:ext cx="4029076"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800" dirty="0" smtClean="0">
                <a:solidFill>
                  <a:schemeClr val="bg1"/>
                </a:solidFill>
                <a:latin typeface="Arial" panose="020B0604020202020204" pitchFamily="34" charset="0"/>
                <a:cs typeface="Arial" panose="020B0604020202020204" pitchFamily="34" charset="0"/>
              </a:rPr>
              <a:t>Mihai Gheorghiade </a:t>
            </a:r>
            <a:r>
              <a:rPr lang="en-US" sz="1800" dirty="0">
                <a:solidFill>
                  <a:schemeClr val="bg1"/>
                </a:solidFill>
                <a:latin typeface="Arial" panose="020B0604020202020204" pitchFamily="34" charset="0"/>
                <a:cs typeface="Arial" panose="020B0604020202020204" pitchFamily="34" charset="0"/>
              </a:rPr>
              <a:t>and coauthors</a:t>
            </a:r>
          </a:p>
          <a:p>
            <a:endParaRPr lang="en-US" sz="1800" dirty="0">
              <a:solidFill>
                <a:schemeClr val="bg1"/>
              </a:solidFill>
              <a:latin typeface="Arial" panose="020B0604020202020204" pitchFamily="34" charset="0"/>
              <a:cs typeface="Arial" panose="020B0604020202020204" pitchFamily="34" charset="0"/>
            </a:endParaRPr>
          </a:p>
          <a:p>
            <a:r>
              <a:rPr lang="en-US" sz="1800" dirty="0">
                <a:solidFill>
                  <a:schemeClr val="bg1"/>
                </a:solidFill>
                <a:latin typeface="Arial" panose="020B0604020202020204" pitchFamily="34" charset="0"/>
                <a:cs typeface="Arial" panose="020B0604020202020204" pitchFamily="34" charset="0"/>
              </a:rPr>
              <a:t>Effect of </a:t>
            </a:r>
            <a:r>
              <a:rPr lang="en-US" sz="1800" dirty="0" err="1">
                <a:solidFill>
                  <a:schemeClr val="bg1"/>
                </a:solidFill>
                <a:latin typeface="Arial" panose="020B0604020202020204" pitchFamily="34" charset="0"/>
                <a:cs typeface="Arial" panose="020B0604020202020204" pitchFamily="34" charset="0"/>
              </a:rPr>
              <a:t>Vericiguat</a:t>
            </a:r>
            <a:r>
              <a:rPr lang="en-US" sz="1800" dirty="0">
                <a:solidFill>
                  <a:schemeClr val="bg1"/>
                </a:solidFill>
                <a:latin typeface="Arial" panose="020B0604020202020204" pitchFamily="34" charset="0"/>
                <a:cs typeface="Arial" panose="020B0604020202020204" pitchFamily="34" charset="0"/>
              </a:rPr>
              <a:t>, a Soluble Guanylate Cyclase Stimulator, on Natriuretic Peptide Levels in Patients With Worsening Chronic Heart Failure and Reduced Ejection </a:t>
            </a:r>
            <a:r>
              <a:rPr lang="en-US" sz="1800" dirty="0" smtClean="0">
                <a:solidFill>
                  <a:schemeClr val="bg1"/>
                </a:solidFill>
                <a:latin typeface="Arial" panose="020B0604020202020204" pitchFamily="34" charset="0"/>
                <a:cs typeface="Arial" panose="020B0604020202020204" pitchFamily="34" charset="0"/>
              </a:rPr>
              <a:t>Fraction:</a:t>
            </a:r>
            <a:endParaRPr lang="en-US" sz="1800" dirty="0">
              <a:solidFill>
                <a:schemeClr val="bg1"/>
              </a:solidFill>
              <a:latin typeface="Arial" panose="020B0604020202020204" pitchFamily="34" charset="0"/>
              <a:cs typeface="Arial" panose="020B0604020202020204" pitchFamily="34" charset="0"/>
            </a:endParaRPr>
          </a:p>
          <a:p>
            <a:r>
              <a:rPr lang="en-US" sz="1800" dirty="0">
                <a:solidFill>
                  <a:schemeClr val="bg1"/>
                </a:solidFill>
                <a:latin typeface="Arial" panose="020B0604020202020204" pitchFamily="34" charset="0"/>
                <a:cs typeface="Arial" panose="020B0604020202020204" pitchFamily="34" charset="0"/>
              </a:rPr>
              <a:t>The SOCRATES-REDUCED Randomized </a:t>
            </a:r>
            <a:r>
              <a:rPr lang="en-US" sz="1800" dirty="0" smtClean="0">
                <a:solidFill>
                  <a:schemeClr val="bg1"/>
                </a:solidFill>
                <a:latin typeface="Arial" panose="020B0604020202020204" pitchFamily="34" charset="0"/>
                <a:cs typeface="Arial" panose="020B0604020202020204" pitchFamily="34" charset="0"/>
              </a:rPr>
              <a:t>Trial</a:t>
            </a:r>
          </a:p>
          <a:p>
            <a:endParaRPr lang="en-US" sz="1800" dirty="0">
              <a:solidFill>
                <a:schemeClr val="bg1"/>
              </a:solidFill>
              <a:latin typeface="Arial" panose="020B0604020202020204" pitchFamily="34" charset="0"/>
              <a:cs typeface="Arial" panose="020B0604020202020204" pitchFamily="34" charset="0"/>
            </a:endParaRPr>
          </a:p>
          <a:p>
            <a:r>
              <a:rPr lang="en-US" sz="1800" dirty="0">
                <a:solidFill>
                  <a:schemeClr val="bg1"/>
                </a:solidFill>
                <a:latin typeface="Arial" panose="020B0604020202020204" pitchFamily="34" charset="0"/>
                <a:cs typeface="Arial" panose="020B0604020202020204" pitchFamily="34" charset="0"/>
              </a:rPr>
              <a:t>Published online </a:t>
            </a:r>
            <a:r>
              <a:rPr lang="en-US" sz="1800" dirty="0" smtClean="0">
                <a:solidFill>
                  <a:schemeClr val="bg1"/>
                </a:solidFill>
                <a:latin typeface="Arial" panose="020B0604020202020204" pitchFamily="34" charset="0"/>
                <a:cs typeface="Arial" panose="020B0604020202020204" pitchFamily="34" charset="0"/>
              </a:rPr>
              <a:t>November 8, 2015</a:t>
            </a:r>
            <a:endParaRPr lang="en-US" sz="1800" dirty="0">
              <a:solidFill>
                <a:schemeClr val="bg1"/>
              </a:solidFill>
              <a:latin typeface="Arial" panose="020B0604020202020204" pitchFamily="34" charset="0"/>
              <a:cs typeface="Arial" panose="020B0604020202020204" pitchFamily="34" charset="0"/>
            </a:endParaRPr>
          </a:p>
          <a:p>
            <a:endParaRPr lang="en-US" dirty="0"/>
          </a:p>
          <a:p>
            <a:pPr>
              <a:spcBef>
                <a:spcPct val="50000"/>
              </a:spcBef>
            </a:pPr>
            <a:endParaRPr lang="en-US" dirty="0"/>
          </a:p>
        </p:txBody>
      </p:sp>
    </p:spTree>
    <p:extLst>
      <p:ext uri="{BB962C8B-B14F-4D97-AF65-F5344CB8AC3E}">
        <p14:creationId xmlns:p14="http://schemas.microsoft.com/office/powerpoint/2010/main" val="1048443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428750"/>
            <a:ext cx="5124734" cy="4525963"/>
          </a:xfrm>
        </p:spPr>
        <p:txBody>
          <a:bodyPr>
            <a:normAutofit/>
          </a:bodyPr>
          <a:lstStyle/>
          <a:p>
            <a:pPr marL="109728" indent="0">
              <a:buNone/>
            </a:pPr>
            <a:r>
              <a:rPr lang="en-US" sz="2400" b="1" dirty="0" smtClean="0">
                <a:solidFill>
                  <a:srgbClr val="FFC000"/>
                </a:solidFill>
                <a:latin typeface="Arial" panose="020B0604020202020204" pitchFamily="34" charset="0"/>
                <a:cs typeface="Arial" panose="020B0604020202020204" pitchFamily="34" charset="0"/>
              </a:rPr>
              <a:t>Steering Committee </a:t>
            </a:r>
          </a:p>
          <a:p>
            <a:pPr>
              <a:buClr>
                <a:srgbClr val="FFC000"/>
              </a:buClr>
            </a:pPr>
            <a:r>
              <a:rPr lang="en-US" sz="2400" dirty="0" smtClean="0">
                <a:solidFill>
                  <a:schemeClr val="bg1"/>
                </a:solidFill>
                <a:latin typeface="Arial" panose="020B0604020202020204" pitchFamily="34" charset="0"/>
                <a:cs typeface="Arial" panose="020B0604020202020204" pitchFamily="34" charset="0"/>
              </a:rPr>
              <a:t>Javed </a:t>
            </a:r>
            <a:r>
              <a:rPr lang="en-US" sz="2400" dirty="0">
                <a:solidFill>
                  <a:schemeClr val="bg1"/>
                </a:solidFill>
                <a:latin typeface="Arial" panose="020B0604020202020204" pitchFamily="34" charset="0"/>
                <a:cs typeface="Arial" panose="020B0604020202020204" pitchFamily="34" charset="0"/>
              </a:rPr>
              <a:t>Butler </a:t>
            </a:r>
          </a:p>
          <a:p>
            <a:pPr>
              <a:buClr>
                <a:srgbClr val="FFC000"/>
              </a:buClr>
            </a:pPr>
            <a:r>
              <a:rPr lang="en-US" sz="2400" dirty="0">
                <a:solidFill>
                  <a:schemeClr val="bg1"/>
                </a:solidFill>
                <a:latin typeface="Arial" panose="020B0604020202020204" pitchFamily="34" charset="0"/>
                <a:cs typeface="Arial" panose="020B0604020202020204" pitchFamily="34" charset="0"/>
              </a:rPr>
              <a:t>Gerasimos Filippatos</a:t>
            </a:r>
          </a:p>
          <a:p>
            <a:pPr>
              <a:buClr>
                <a:srgbClr val="FFC000"/>
              </a:buClr>
            </a:pPr>
            <a:r>
              <a:rPr lang="en-US" sz="2400" dirty="0">
                <a:solidFill>
                  <a:schemeClr val="bg1"/>
                </a:solidFill>
                <a:latin typeface="Arial" panose="020B0604020202020204" pitchFamily="34" charset="0"/>
                <a:cs typeface="Arial" panose="020B0604020202020204" pitchFamily="34" charset="0"/>
              </a:rPr>
              <a:t>Mihai </a:t>
            </a:r>
            <a:r>
              <a:rPr lang="en-US" sz="2400" dirty="0" smtClean="0">
                <a:solidFill>
                  <a:schemeClr val="bg1"/>
                </a:solidFill>
                <a:latin typeface="Arial" panose="020B0604020202020204" pitchFamily="34" charset="0"/>
                <a:cs typeface="Arial" panose="020B0604020202020204" pitchFamily="34" charset="0"/>
              </a:rPr>
              <a:t>Gheorghiade </a:t>
            </a:r>
            <a:r>
              <a:rPr lang="en-US" sz="2400" dirty="0">
                <a:solidFill>
                  <a:schemeClr val="bg1"/>
                </a:solidFill>
                <a:latin typeface="Arial" panose="020B0604020202020204" pitchFamily="34" charset="0"/>
                <a:cs typeface="Arial" panose="020B0604020202020204" pitchFamily="34" charset="0"/>
              </a:rPr>
              <a:t>(Co-chair)</a:t>
            </a:r>
          </a:p>
          <a:p>
            <a:pPr>
              <a:buClr>
                <a:srgbClr val="FFC000"/>
              </a:buClr>
            </a:pPr>
            <a:r>
              <a:rPr lang="en-US" sz="2400" dirty="0">
                <a:solidFill>
                  <a:schemeClr val="bg1"/>
                </a:solidFill>
                <a:latin typeface="Arial" panose="020B0604020202020204" pitchFamily="34" charset="0"/>
                <a:cs typeface="Arial" panose="020B0604020202020204" pitchFamily="34" charset="0"/>
              </a:rPr>
              <a:t>Carolyn Lam</a:t>
            </a:r>
          </a:p>
          <a:p>
            <a:pPr>
              <a:buClr>
                <a:srgbClr val="FFC000"/>
              </a:buClr>
            </a:pPr>
            <a:r>
              <a:rPr lang="en-US" sz="2400" dirty="0">
                <a:solidFill>
                  <a:schemeClr val="bg1"/>
                </a:solidFill>
                <a:latin typeface="Arial" panose="020B0604020202020204" pitchFamily="34" charset="0"/>
                <a:cs typeface="Arial" panose="020B0604020202020204" pitchFamily="34" charset="0"/>
              </a:rPr>
              <a:t>Aldo </a:t>
            </a:r>
            <a:r>
              <a:rPr lang="en-US" sz="2400" dirty="0" err="1">
                <a:solidFill>
                  <a:schemeClr val="bg1"/>
                </a:solidFill>
                <a:latin typeface="Arial" panose="020B0604020202020204" pitchFamily="34" charset="0"/>
                <a:cs typeface="Arial" panose="020B0604020202020204" pitchFamily="34" charset="0"/>
              </a:rPr>
              <a:t>Maggioni</a:t>
            </a:r>
            <a:endParaRPr lang="en-US" sz="2400" dirty="0">
              <a:solidFill>
                <a:schemeClr val="bg1"/>
              </a:solidFill>
              <a:latin typeface="Arial" panose="020B0604020202020204" pitchFamily="34" charset="0"/>
              <a:cs typeface="Arial" panose="020B0604020202020204" pitchFamily="34" charset="0"/>
            </a:endParaRPr>
          </a:p>
          <a:p>
            <a:pPr>
              <a:buClr>
                <a:srgbClr val="FFC000"/>
              </a:buClr>
            </a:pPr>
            <a:r>
              <a:rPr lang="en-US" sz="2400" dirty="0">
                <a:solidFill>
                  <a:schemeClr val="bg1"/>
                </a:solidFill>
                <a:latin typeface="Arial" panose="020B0604020202020204" pitchFamily="34" charset="0"/>
                <a:cs typeface="Arial" panose="020B0604020202020204" pitchFamily="34" charset="0"/>
              </a:rPr>
              <a:t>Burkert Pieske (Co-chair)</a:t>
            </a:r>
          </a:p>
          <a:p>
            <a:pPr>
              <a:buClr>
                <a:srgbClr val="FFC000"/>
              </a:buClr>
            </a:pPr>
            <a:r>
              <a:rPr lang="en-US" sz="2400" dirty="0">
                <a:solidFill>
                  <a:schemeClr val="bg1"/>
                </a:solidFill>
                <a:latin typeface="Arial" panose="020B0604020202020204" pitchFamily="34" charset="0"/>
                <a:cs typeface="Arial" panose="020B0604020202020204" pitchFamily="34" charset="0"/>
              </a:rPr>
              <a:t>Piotr Ponikowski</a:t>
            </a:r>
          </a:p>
          <a:p>
            <a:pPr>
              <a:buClr>
                <a:srgbClr val="FFC000"/>
              </a:buClr>
            </a:pPr>
            <a:r>
              <a:rPr lang="en-US" sz="2400" dirty="0">
                <a:solidFill>
                  <a:schemeClr val="bg1"/>
                </a:solidFill>
                <a:latin typeface="Arial" panose="020B0604020202020204" pitchFamily="34" charset="0"/>
                <a:cs typeface="Arial" panose="020B0604020202020204" pitchFamily="34" charset="0"/>
              </a:rPr>
              <a:t>Sanjiv Shah</a:t>
            </a:r>
          </a:p>
          <a:p>
            <a:pPr>
              <a:buClr>
                <a:srgbClr val="FFC000"/>
              </a:buClr>
            </a:pPr>
            <a:r>
              <a:rPr lang="en-US" sz="2400" dirty="0">
                <a:solidFill>
                  <a:schemeClr val="bg1"/>
                </a:solidFill>
                <a:latin typeface="Arial" panose="020B0604020202020204" pitchFamily="34" charset="0"/>
                <a:cs typeface="Arial" panose="020B0604020202020204" pitchFamily="34" charset="0"/>
              </a:rPr>
              <a:t>Scott Solomon</a:t>
            </a:r>
          </a:p>
          <a:p>
            <a:endParaRPr lang="en-US" sz="2400" dirty="0"/>
          </a:p>
        </p:txBody>
      </p:sp>
      <p:sp>
        <p:nvSpPr>
          <p:cNvPr id="2" name="Title 1"/>
          <p:cNvSpPr>
            <a:spLocks noGrp="1"/>
          </p:cNvSpPr>
          <p:nvPr>
            <p:ph type="title"/>
          </p:nvPr>
        </p:nvSpPr>
        <p:spPr/>
        <p:txBody>
          <a:bodyPr/>
          <a:lstStyle/>
          <a:p>
            <a:r>
              <a:rPr lang="en-US" dirty="0" smtClean="0">
                <a:solidFill>
                  <a:srgbClr val="FFC000"/>
                </a:solidFill>
                <a:latin typeface="Arial" panose="020B0604020202020204" pitchFamily="34" charset="0"/>
                <a:cs typeface="Arial" panose="020B0604020202020204" pitchFamily="34" charset="0"/>
              </a:rPr>
              <a:t>Study Organization</a:t>
            </a:r>
            <a:endParaRPr lang="en-US" dirty="0">
              <a:solidFill>
                <a:srgbClr val="FFC000"/>
              </a:solidFill>
              <a:latin typeface="Arial" panose="020B0604020202020204" pitchFamily="34" charset="0"/>
              <a:cs typeface="Arial" panose="020B0604020202020204" pitchFamily="34" charset="0"/>
            </a:endParaRPr>
          </a:p>
        </p:txBody>
      </p:sp>
      <p:sp>
        <p:nvSpPr>
          <p:cNvPr id="6" name="Content Placeholder 5"/>
          <p:cNvSpPr>
            <a:spLocks noGrp="1"/>
          </p:cNvSpPr>
          <p:nvPr>
            <p:ph sz="quarter" idx="4294967295"/>
          </p:nvPr>
        </p:nvSpPr>
        <p:spPr>
          <a:xfrm>
            <a:off x="5102226" y="1428750"/>
            <a:ext cx="3911146" cy="3941763"/>
          </a:xfrm>
        </p:spPr>
        <p:txBody>
          <a:bodyPr>
            <a:noAutofit/>
          </a:bodyPr>
          <a:lstStyle/>
          <a:p>
            <a:pPr marL="0" indent="0">
              <a:buNone/>
            </a:pPr>
            <a:r>
              <a:rPr lang="en-US" sz="2400" b="1" dirty="0">
                <a:solidFill>
                  <a:srgbClr val="FFC000"/>
                </a:solidFill>
                <a:latin typeface="Arial" panose="020B0604020202020204" pitchFamily="34" charset="0"/>
                <a:cs typeface="Arial" panose="020B0604020202020204" pitchFamily="34" charset="0"/>
              </a:rPr>
              <a:t>DSMB</a:t>
            </a:r>
          </a:p>
          <a:p>
            <a:pPr>
              <a:buClr>
                <a:srgbClr val="FFC000"/>
              </a:buClr>
            </a:pPr>
            <a:r>
              <a:rPr lang="en-US" sz="2400" dirty="0" smtClean="0">
                <a:solidFill>
                  <a:schemeClr val="bg1"/>
                </a:solidFill>
                <a:latin typeface="Arial" panose="020B0604020202020204" pitchFamily="34" charset="0"/>
                <a:cs typeface="Arial" panose="020B0604020202020204" pitchFamily="34" charset="0"/>
              </a:rPr>
              <a:t>John </a:t>
            </a:r>
            <a:r>
              <a:rPr lang="en-US" sz="2400" dirty="0">
                <a:solidFill>
                  <a:schemeClr val="bg1"/>
                </a:solidFill>
                <a:latin typeface="Arial" panose="020B0604020202020204" pitchFamily="34" charset="0"/>
                <a:cs typeface="Arial" panose="020B0604020202020204" pitchFamily="34" charset="0"/>
              </a:rPr>
              <a:t>McMurray (Chair)</a:t>
            </a:r>
          </a:p>
          <a:p>
            <a:pPr>
              <a:buClr>
                <a:srgbClr val="FFC000"/>
              </a:buClr>
            </a:pPr>
            <a:r>
              <a:rPr lang="en-US" sz="2400" dirty="0">
                <a:solidFill>
                  <a:schemeClr val="bg1"/>
                </a:solidFill>
                <a:latin typeface="Arial" panose="020B0604020202020204" pitchFamily="34" charset="0"/>
                <a:cs typeface="Arial" panose="020B0604020202020204" pitchFamily="34" charset="0"/>
              </a:rPr>
              <a:t>Christopher Granger</a:t>
            </a:r>
          </a:p>
          <a:p>
            <a:pPr>
              <a:buClr>
                <a:srgbClr val="FFC000"/>
              </a:buClr>
            </a:pPr>
            <a:r>
              <a:rPr lang="en-US" sz="2400" dirty="0">
                <a:solidFill>
                  <a:schemeClr val="bg1"/>
                </a:solidFill>
                <a:latin typeface="Arial" panose="020B0604020202020204" pitchFamily="34" charset="0"/>
                <a:cs typeface="Arial" panose="020B0604020202020204" pitchFamily="34" charset="0"/>
              </a:rPr>
              <a:t>Wilhelm </a:t>
            </a:r>
            <a:r>
              <a:rPr lang="en-US" sz="2400" dirty="0" err="1" smtClean="0">
                <a:solidFill>
                  <a:schemeClr val="bg1"/>
                </a:solidFill>
                <a:latin typeface="Arial" panose="020B0604020202020204" pitchFamily="34" charset="0"/>
                <a:cs typeface="Arial" panose="020B0604020202020204" pitchFamily="34" charset="0"/>
              </a:rPr>
              <a:t>Haverkamp</a:t>
            </a:r>
            <a:endParaRPr lang="en-US" sz="2400" dirty="0" smtClean="0">
              <a:solidFill>
                <a:schemeClr val="bg1"/>
              </a:solidFill>
              <a:latin typeface="Arial" panose="020B0604020202020204" pitchFamily="34" charset="0"/>
              <a:cs typeface="Arial" panose="020B0604020202020204" pitchFamily="34" charset="0"/>
            </a:endParaRPr>
          </a:p>
          <a:p>
            <a:pPr>
              <a:buClr>
                <a:srgbClr val="FFC000"/>
              </a:buClr>
            </a:pPr>
            <a:r>
              <a:rPr lang="pt-BR" sz="2400" dirty="0" smtClean="0">
                <a:solidFill>
                  <a:schemeClr val="bg1"/>
                </a:solidFill>
                <a:latin typeface="Arial" panose="020B0604020202020204" pitchFamily="34" charset="0"/>
                <a:cs typeface="Arial" panose="020B0604020202020204" pitchFamily="34" charset="0"/>
              </a:rPr>
              <a:t>Paul </a:t>
            </a:r>
            <a:r>
              <a:rPr lang="pt-BR" sz="2400" smtClean="0">
                <a:solidFill>
                  <a:schemeClr val="bg1"/>
                </a:solidFill>
                <a:latin typeface="Arial" panose="020B0604020202020204" pitchFamily="34" charset="0"/>
                <a:cs typeface="Arial" panose="020B0604020202020204" pitchFamily="34" charset="0"/>
              </a:rPr>
              <a:t>Armstrong (previous chair</a:t>
            </a:r>
            <a:r>
              <a:rPr lang="pt-BR" sz="2400" dirty="0" smtClean="0">
                <a:solidFill>
                  <a:schemeClr val="bg1"/>
                </a:solidFill>
                <a:latin typeface="Arial" panose="020B0604020202020204" pitchFamily="34" charset="0"/>
                <a:cs typeface="Arial" panose="020B0604020202020204" pitchFamily="34" charset="0"/>
              </a:rPr>
              <a:t>)</a:t>
            </a:r>
            <a:endParaRPr lang="en-US" sz="2400" dirty="0">
              <a:solidFill>
                <a:schemeClr val="bg1"/>
              </a:solidFill>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pPr marL="0" indent="0">
              <a:buNone/>
            </a:pPr>
            <a:r>
              <a:rPr lang="en-US" sz="2400" b="1" dirty="0">
                <a:solidFill>
                  <a:srgbClr val="FFC000"/>
                </a:solidFill>
                <a:latin typeface="Arial" panose="020B0604020202020204" pitchFamily="34" charset="0"/>
                <a:cs typeface="Arial" panose="020B0604020202020204" pitchFamily="34" charset="0"/>
              </a:rPr>
              <a:t>Clinical Event Committee</a:t>
            </a:r>
          </a:p>
          <a:p>
            <a:pPr>
              <a:buClr>
                <a:srgbClr val="FFC000"/>
              </a:buClr>
            </a:pPr>
            <a:r>
              <a:rPr lang="en-US" sz="2400" dirty="0">
                <a:solidFill>
                  <a:schemeClr val="bg1"/>
                </a:solidFill>
                <a:latin typeface="Arial" panose="020B0604020202020204" pitchFamily="34" charset="0"/>
                <a:cs typeface="Arial" panose="020B0604020202020204" pitchFamily="34" charset="0"/>
              </a:rPr>
              <a:t>Gerasimos Filippatos (Chair)</a:t>
            </a:r>
          </a:p>
          <a:p>
            <a:pPr>
              <a:buClr>
                <a:srgbClr val="FFC000"/>
              </a:buClr>
            </a:pPr>
            <a:r>
              <a:rPr lang="en-US" sz="2400" dirty="0" smtClean="0">
                <a:solidFill>
                  <a:schemeClr val="bg1"/>
                </a:solidFill>
                <a:latin typeface="Arial" panose="020B0604020202020204" pitchFamily="34" charset="0"/>
                <a:cs typeface="Arial" panose="020B0604020202020204" pitchFamily="34" charset="0"/>
              </a:rPr>
              <a:t>Aldo </a:t>
            </a:r>
            <a:r>
              <a:rPr lang="en-US" sz="2400" dirty="0" err="1">
                <a:solidFill>
                  <a:schemeClr val="bg1"/>
                </a:solidFill>
                <a:latin typeface="Arial" panose="020B0604020202020204" pitchFamily="34" charset="0"/>
                <a:cs typeface="Arial" panose="020B0604020202020204" pitchFamily="34" charset="0"/>
              </a:rPr>
              <a:t>Maggioni</a:t>
            </a:r>
            <a:endParaRPr lang="en-US" sz="2400" dirty="0">
              <a:solidFill>
                <a:schemeClr val="bg1"/>
              </a:solidFill>
              <a:latin typeface="Arial" panose="020B0604020202020204" pitchFamily="34" charset="0"/>
              <a:cs typeface="Arial" panose="020B0604020202020204" pitchFamily="34" charset="0"/>
            </a:endParaRPr>
          </a:p>
          <a:p>
            <a:pPr>
              <a:buClr>
                <a:srgbClr val="FFC000"/>
              </a:buClr>
            </a:pPr>
            <a:r>
              <a:rPr lang="en-US" sz="2400" dirty="0">
                <a:solidFill>
                  <a:schemeClr val="bg1"/>
                </a:solidFill>
                <a:latin typeface="Arial" panose="020B0604020202020204" pitchFamily="34" charset="0"/>
                <a:cs typeface="Arial" panose="020B0604020202020204" pitchFamily="34" charset="0"/>
              </a:rPr>
              <a:t>Piotr Ponikowski</a:t>
            </a:r>
          </a:p>
          <a:p>
            <a:endParaRPr lang="en-US" sz="2400"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9437" y="219076"/>
            <a:ext cx="131445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extLst>
      <p:ext uri="{BB962C8B-B14F-4D97-AF65-F5344CB8AC3E}">
        <p14:creationId xmlns:p14="http://schemas.microsoft.com/office/powerpoint/2010/main" val="1619849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normAutofit fontScale="85000" lnSpcReduction="20000"/>
          </a:bodyPr>
          <a:lstStyle/>
          <a:p>
            <a:pPr>
              <a:buClr>
                <a:srgbClr val="FFC000"/>
              </a:buClr>
            </a:pPr>
            <a:r>
              <a:rPr lang="en-US" sz="2200" dirty="0">
                <a:solidFill>
                  <a:schemeClr val="bg1"/>
                </a:solidFill>
                <a:latin typeface="Arial" panose="020B0604020202020204" pitchFamily="34" charset="0"/>
                <a:cs typeface="Arial" panose="020B0604020202020204" pitchFamily="34" charset="0"/>
              </a:rPr>
              <a:t>There are &gt;1 million hospitalizations with a primary diagnosis of heart failure </a:t>
            </a:r>
            <a:r>
              <a:rPr lang="en-US" sz="2200" dirty="0" smtClean="0">
                <a:solidFill>
                  <a:schemeClr val="bg1"/>
                </a:solidFill>
                <a:latin typeface="Arial" panose="020B0604020202020204" pitchFamily="34" charset="0"/>
                <a:cs typeface="Arial" panose="020B0604020202020204" pitchFamily="34" charset="0"/>
              </a:rPr>
              <a:t>(HF) annually </a:t>
            </a:r>
            <a:r>
              <a:rPr lang="en-US" sz="2200" dirty="0">
                <a:solidFill>
                  <a:schemeClr val="bg1"/>
                </a:solidFill>
                <a:latin typeface="Arial" panose="020B0604020202020204" pitchFamily="34" charset="0"/>
                <a:cs typeface="Arial" panose="020B0604020202020204" pitchFamily="34" charset="0"/>
              </a:rPr>
              <a:t>in the United </a:t>
            </a:r>
            <a:r>
              <a:rPr lang="en-US" sz="2200" dirty="0" smtClean="0">
                <a:solidFill>
                  <a:schemeClr val="bg1"/>
                </a:solidFill>
                <a:latin typeface="Arial" panose="020B0604020202020204" pitchFamily="34" charset="0"/>
                <a:cs typeface="Arial" panose="020B0604020202020204" pitchFamily="34" charset="0"/>
              </a:rPr>
              <a:t>States, alone. </a:t>
            </a:r>
            <a:r>
              <a:rPr lang="en-US" sz="2200" baseline="30000" dirty="0" smtClean="0">
                <a:solidFill>
                  <a:schemeClr val="bg1"/>
                </a:solidFill>
                <a:latin typeface="Arial" panose="020B0604020202020204" pitchFamily="34" charset="0"/>
                <a:cs typeface="Arial" panose="020B0604020202020204" pitchFamily="34" charset="0"/>
              </a:rPr>
              <a:t>1</a:t>
            </a:r>
            <a:endParaRPr lang="en-US" sz="2200" dirty="0" smtClean="0">
              <a:solidFill>
                <a:schemeClr val="bg1"/>
              </a:solidFill>
              <a:latin typeface="Arial" panose="020B0604020202020204" pitchFamily="34" charset="0"/>
              <a:cs typeface="Arial" panose="020B0604020202020204" pitchFamily="34" charset="0"/>
            </a:endParaRPr>
          </a:p>
          <a:p>
            <a:pPr>
              <a:buClr>
                <a:srgbClr val="FFC000"/>
              </a:buClr>
            </a:pPr>
            <a:endParaRPr lang="en-US" sz="2200" dirty="0">
              <a:solidFill>
                <a:schemeClr val="bg1"/>
              </a:solidFill>
              <a:latin typeface="Arial" panose="020B0604020202020204" pitchFamily="34" charset="0"/>
              <a:cs typeface="Arial" panose="020B0604020202020204" pitchFamily="34" charset="0"/>
            </a:endParaRPr>
          </a:p>
          <a:p>
            <a:pPr>
              <a:buClr>
                <a:srgbClr val="FFC000"/>
              </a:buClr>
            </a:pPr>
            <a:r>
              <a:rPr lang="en-US" sz="2200" dirty="0" smtClean="0">
                <a:solidFill>
                  <a:schemeClr val="bg1"/>
                </a:solidFill>
                <a:latin typeface="Arial" panose="020B0604020202020204" pitchFamily="34" charset="0"/>
                <a:cs typeface="Arial" panose="020B0604020202020204" pitchFamily="34" charset="0"/>
              </a:rPr>
              <a:t>&gt;80</a:t>
            </a:r>
            <a:r>
              <a:rPr lang="en-US" sz="2200" dirty="0">
                <a:solidFill>
                  <a:schemeClr val="bg1"/>
                </a:solidFill>
                <a:latin typeface="Arial" panose="020B0604020202020204" pitchFamily="34" charset="0"/>
                <a:cs typeface="Arial" panose="020B0604020202020204" pitchFamily="34" charset="0"/>
              </a:rPr>
              <a:t>% of </a:t>
            </a:r>
            <a:r>
              <a:rPr lang="en-US" sz="2200" dirty="0" smtClean="0">
                <a:solidFill>
                  <a:schemeClr val="bg1"/>
                </a:solidFill>
                <a:latin typeface="Arial" panose="020B0604020202020204" pitchFamily="34" charset="0"/>
                <a:cs typeface="Arial" panose="020B0604020202020204" pitchFamily="34" charset="0"/>
              </a:rPr>
              <a:t>hospitalized HF patients </a:t>
            </a:r>
            <a:r>
              <a:rPr lang="en-US" sz="2200" dirty="0">
                <a:solidFill>
                  <a:schemeClr val="bg1"/>
                </a:solidFill>
                <a:latin typeface="Arial" panose="020B0604020202020204" pitchFamily="34" charset="0"/>
                <a:cs typeface="Arial" panose="020B0604020202020204" pitchFamily="34" charset="0"/>
              </a:rPr>
              <a:t>have worsening chronic </a:t>
            </a:r>
            <a:r>
              <a:rPr lang="en-US" sz="2200" dirty="0" smtClean="0">
                <a:solidFill>
                  <a:schemeClr val="bg1"/>
                </a:solidFill>
                <a:latin typeface="Arial" panose="020B0604020202020204" pitchFamily="34" charset="0"/>
                <a:cs typeface="Arial" panose="020B0604020202020204" pitchFamily="34" charset="0"/>
              </a:rPr>
              <a:t>HF</a:t>
            </a:r>
            <a:r>
              <a:rPr lang="en-US" sz="2200" dirty="0">
                <a:solidFill>
                  <a:schemeClr val="bg1"/>
                </a:solidFill>
                <a:latin typeface="Arial" panose="020B0604020202020204" pitchFamily="34" charset="0"/>
                <a:cs typeface="Arial" panose="020B0604020202020204" pitchFamily="34" charset="0"/>
              </a:rPr>
              <a:t>.</a:t>
            </a:r>
            <a:r>
              <a:rPr lang="en-US" sz="2200" dirty="0" smtClean="0">
                <a:solidFill>
                  <a:schemeClr val="bg1"/>
                </a:solidFill>
                <a:latin typeface="Arial" panose="020B0604020202020204" pitchFamily="34" charset="0"/>
                <a:cs typeface="Arial" panose="020B0604020202020204" pitchFamily="34" charset="0"/>
              </a:rPr>
              <a:t> In spite of available therapies their post discharge mortality and rehospitalization rate can be as high as 15% and 35% respectively within 60 days post discharge. </a:t>
            </a:r>
            <a:r>
              <a:rPr lang="en-US" sz="2200" baseline="30000" dirty="0" smtClean="0">
                <a:solidFill>
                  <a:schemeClr val="bg1"/>
                </a:solidFill>
                <a:latin typeface="Arial" panose="020B0604020202020204" pitchFamily="34" charset="0"/>
                <a:cs typeface="Arial" panose="020B0604020202020204" pitchFamily="34" charset="0"/>
              </a:rPr>
              <a:t>1</a:t>
            </a:r>
            <a:endParaRPr lang="en-US" sz="2200" dirty="0" smtClean="0">
              <a:solidFill>
                <a:schemeClr val="bg1"/>
              </a:solidFill>
              <a:latin typeface="Arial" panose="020B0604020202020204" pitchFamily="34" charset="0"/>
              <a:cs typeface="Arial" panose="020B0604020202020204" pitchFamily="34" charset="0"/>
            </a:endParaRPr>
          </a:p>
          <a:p>
            <a:pPr>
              <a:buClr>
                <a:srgbClr val="FFC000"/>
              </a:buClr>
            </a:pPr>
            <a:endParaRPr lang="en-US" sz="2200" dirty="0" smtClean="0">
              <a:solidFill>
                <a:schemeClr val="bg1"/>
              </a:solidFill>
              <a:latin typeface="Arial" panose="020B0604020202020204" pitchFamily="34" charset="0"/>
              <a:cs typeface="Arial" panose="020B0604020202020204" pitchFamily="34" charset="0"/>
            </a:endParaRPr>
          </a:p>
          <a:p>
            <a:pPr>
              <a:buClr>
                <a:srgbClr val="FFC000"/>
              </a:buClr>
            </a:pPr>
            <a:r>
              <a:rPr lang="en-US" sz="2200" dirty="0" smtClean="0">
                <a:solidFill>
                  <a:schemeClr val="bg1"/>
                </a:solidFill>
                <a:latin typeface="Arial" panose="020B0604020202020204" pitchFamily="34" charset="0"/>
                <a:cs typeface="Arial" panose="020B0604020202020204" pitchFamily="34" charset="0"/>
              </a:rPr>
              <a:t>The </a:t>
            </a:r>
            <a:r>
              <a:rPr lang="en-US" sz="2200" dirty="0">
                <a:solidFill>
                  <a:schemeClr val="bg1"/>
                </a:solidFill>
                <a:latin typeface="Arial" panose="020B0604020202020204" pitchFamily="34" charset="0"/>
                <a:cs typeface="Arial" panose="020B0604020202020204" pitchFamily="34" charset="0"/>
              </a:rPr>
              <a:t>nitric-oxide (NO) - soluble guanylate cyclase (</a:t>
            </a:r>
            <a:r>
              <a:rPr lang="en-US" sz="2200" dirty="0" err="1">
                <a:solidFill>
                  <a:schemeClr val="bg1"/>
                </a:solidFill>
                <a:latin typeface="Arial" panose="020B0604020202020204" pitchFamily="34" charset="0"/>
                <a:cs typeface="Arial" panose="020B0604020202020204" pitchFamily="34" charset="0"/>
              </a:rPr>
              <a:t>sGC</a:t>
            </a:r>
            <a:r>
              <a:rPr lang="en-US" sz="2200" dirty="0">
                <a:solidFill>
                  <a:schemeClr val="bg1"/>
                </a:solidFill>
                <a:latin typeface="Arial" panose="020B0604020202020204" pitchFamily="34" charset="0"/>
                <a:cs typeface="Arial" panose="020B0604020202020204" pitchFamily="34" charset="0"/>
              </a:rPr>
              <a:t>) - cyclic guanosine monophosphate (cGMP) pathway is a potential therapeutic target for the </a:t>
            </a:r>
            <a:r>
              <a:rPr lang="en-US" sz="2200" dirty="0" smtClean="0">
                <a:solidFill>
                  <a:schemeClr val="bg1"/>
                </a:solidFill>
                <a:latin typeface="Arial" panose="020B0604020202020204" pitchFamily="34" charset="0"/>
                <a:cs typeface="Arial" panose="020B0604020202020204" pitchFamily="34" charset="0"/>
              </a:rPr>
              <a:t>treatment </a:t>
            </a:r>
            <a:r>
              <a:rPr lang="en-US" sz="2200" dirty="0">
                <a:solidFill>
                  <a:schemeClr val="bg1"/>
                </a:solidFill>
                <a:latin typeface="Arial" panose="020B0604020202020204" pitchFamily="34" charset="0"/>
                <a:cs typeface="Arial" panose="020B0604020202020204" pitchFamily="34" charset="0"/>
              </a:rPr>
              <a:t>of </a:t>
            </a:r>
            <a:r>
              <a:rPr lang="en-US" sz="2200" dirty="0" smtClean="0">
                <a:solidFill>
                  <a:schemeClr val="bg1"/>
                </a:solidFill>
                <a:latin typeface="Arial" panose="020B0604020202020204" pitchFamily="34" charset="0"/>
                <a:cs typeface="Arial" panose="020B0604020202020204" pitchFamily="34" charset="0"/>
              </a:rPr>
              <a:t>HF. ²</a:t>
            </a:r>
          </a:p>
          <a:p>
            <a:pPr>
              <a:buClr>
                <a:srgbClr val="FFC000"/>
              </a:buClr>
            </a:pPr>
            <a:endParaRPr lang="en-US" sz="2200" dirty="0">
              <a:solidFill>
                <a:schemeClr val="bg1"/>
              </a:solidFill>
              <a:latin typeface="Arial" panose="020B0604020202020204" pitchFamily="34" charset="0"/>
              <a:cs typeface="Arial" panose="020B0604020202020204" pitchFamily="34" charset="0"/>
            </a:endParaRPr>
          </a:p>
          <a:p>
            <a:pPr>
              <a:buClr>
                <a:srgbClr val="FFC000"/>
              </a:buClr>
            </a:pPr>
            <a:r>
              <a:rPr lang="en-US" sz="2200" dirty="0" err="1" smtClean="0">
                <a:solidFill>
                  <a:schemeClr val="bg1"/>
                </a:solidFill>
                <a:latin typeface="Arial" panose="020B0604020202020204" pitchFamily="34" charset="0"/>
                <a:cs typeface="Arial" panose="020B0604020202020204" pitchFamily="34" charset="0"/>
              </a:rPr>
              <a:t>sGC</a:t>
            </a:r>
            <a:r>
              <a:rPr lang="en-US" sz="2200" dirty="0" smtClean="0">
                <a:solidFill>
                  <a:schemeClr val="bg1"/>
                </a:solidFill>
                <a:latin typeface="Arial" panose="020B0604020202020204" pitchFamily="34" charset="0"/>
                <a:cs typeface="Arial" panose="020B0604020202020204" pitchFamily="34" charset="0"/>
              </a:rPr>
              <a:t> </a:t>
            </a:r>
            <a:r>
              <a:rPr lang="en-US" sz="2200" dirty="0">
                <a:solidFill>
                  <a:schemeClr val="bg1"/>
                </a:solidFill>
                <a:latin typeface="Arial" panose="020B0604020202020204" pitchFamily="34" charset="0"/>
                <a:cs typeface="Arial" panose="020B0604020202020204" pitchFamily="34" charset="0"/>
              </a:rPr>
              <a:t>stimulators </a:t>
            </a:r>
            <a:r>
              <a:rPr lang="en-US" sz="2200" dirty="0" smtClean="0">
                <a:solidFill>
                  <a:schemeClr val="bg1"/>
                </a:solidFill>
                <a:latin typeface="Arial" panose="020B0604020202020204" pitchFamily="34" charset="0"/>
                <a:cs typeface="Arial" panose="020B0604020202020204" pitchFamily="34" charset="0"/>
              </a:rPr>
              <a:t>offer </a:t>
            </a:r>
            <a:r>
              <a:rPr lang="en-US" sz="2200" dirty="0">
                <a:solidFill>
                  <a:schemeClr val="bg1"/>
                </a:solidFill>
                <a:latin typeface="Arial" panose="020B0604020202020204" pitchFamily="34" charset="0"/>
                <a:cs typeface="Arial" panose="020B0604020202020204" pitchFamily="34" charset="0"/>
              </a:rPr>
              <a:t>a novel approach </a:t>
            </a:r>
            <a:r>
              <a:rPr lang="en-US" sz="2200" dirty="0" smtClean="0">
                <a:solidFill>
                  <a:schemeClr val="bg1"/>
                </a:solidFill>
                <a:latin typeface="Arial" panose="020B0604020202020204" pitchFamily="34" charset="0"/>
                <a:cs typeface="Arial" panose="020B0604020202020204" pitchFamily="34" charset="0"/>
              </a:rPr>
              <a:t>to increase cGMP-generation by </a:t>
            </a:r>
            <a:r>
              <a:rPr lang="en-US" sz="2200" dirty="0" err="1" smtClean="0">
                <a:solidFill>
                  <a:schemeClr val="bg1"/>
                </a:solidFill>
                <a:latin typeface="Arial" panose="020B0604020202020204" pitchFamily="34" charset="0"/>
                <a:cs typeface="Arial" panose="020B0604020202020204" pitchFamily="34" charset="0"/>
              </a:rPr>
              <a:t>sGC</a:t>
            </a:r>
            <a:r>
              <a:rPr lang="en-US" sz="2200" dirty="0" smtClean="0">
                <a:solidFill>
                  <a:schemeClr val="bg1"/>
                </a:solidFill>
                <a:latin typeface="Arial" panose="020B0604020202020204" pitchFamily="34" charset="0"/>
                <a:cs typeface="Arial" panose="020B0604020202020204" pitchFamily="34" charset="0"/>
              </a:rPr>
              <a:t> in </a:t>
            </a:r>
            <a:r>
              <a:rPr lang="en-US" sz="2200" dirty="0">
                <a:solidFill>
                  <a:schemeClr val="bg1"/>
                </a:solidFill>
                <a:latin typeface="Arial" panose="020B0604020202020204" pitchFamily="34" charset="0"/>
                <a:cs typeface="Arial" panose="020B0604020202020204" pitchFamily="34" charset="0"/>
              </a:rPr>
              <a:t>a </a:t>
            </a:r>
            <a:r>
              <a:rPr lang="en-US" sz="2200" dirty="0" smtClean="0">
                <a:solidFill>
                  <a:schemeClr val="bg1"/>
                </a:solidFill>
                <a:latin typeface="Arial" panose="020B0604020202020204" pitchFamily="34" charset="0"/>
                <a:cs typeface="Arial" panose="020B0604020202020204" pitchFamily="34" charset="0"/>
              </a:rPr>
              <a:t>NO-independent manner.²</a:t>
            </a:r>
          </a:p>
          <a:p>
            <a:pPr>
              <a:buClr>
                <a:srgbClr val="FFC000"/>
              </a:buClr>
            </a:pPr>
            <a:endParaRPr lang="en-US" sz="2200" dirty="0">
              <a:solidFill>
                <a:schemeClr val="bg1"/>
              </a:solidFill>
              <a:latin typeface="Arial" panose="020B0604020202020204" pitchFamily="34" charset="0"/>
              <a:cs typeface="Arial" panose="020B0604020202020204" pitchFamily="34" charset="0"/>
            </a:endParaRPr>
          </a:p>
          <a:p>
            <a:pPr>
              <a:buClr>
                <a:srgbClr val="FFC000"/>
              </a:buClr>
            </a:pPr>
            <a:r>
              <a:rPr lang="en-US" sz="2200" dirty="0" smtClean="0">
                <a:solidFill>
                  <a:schemeClr val="bg1"/>
                </a:solidFill>
                <a:latin typeface="Arial" panose="020B0604020202020204" pitchFamily="34" charset="0"/>
                <a:cs typeface="Arial" panose="020B0604020202020204" pitchFamily="34" charset="0"/>
              </a:rPr>
              <a:t>Vericiguat is a once daily oral </a:t>
            </a:r>
            <a:r>
              <a:rPr lang="en-US" sz="2200" dirty="0" err="1" smtClean="0">
                <a:solidFill>
                  <a:schemeClr val="bg1"/>
                </a:solidFill>
                <a:latin typeface="Arial" panose="020B0604020202020204" pitchFamily="34" charset="0"/>
                <a:cs typeface="Arial" panose="020B0604020202020204" pitchFamily="34" charset="0"/>
              </a:rPr>
              <a:t>sGC</a:t>
            </a:r>
            <a:r>
              <a:rPr lang="en-US" sz="2200" dirty="0" smtClean="0">
                <a:solidFill>
                  <a:schemeClr val="bg1"/>
                </a:solidFill>
                <a:latin typeface="Arial" panose="020B0604020202020204" pitchFamily="34" charset="0"/>
                <a:cs typeface="Arial" panose="020B0604020202020204" pitchFamily="34" charset="0"/>
              </a:rPr>
              <a:t> stimulator being developed in </a:t>
            </a:r>
            <a:r>
              <a:rPr lang="en-US" sz="2200" dirty="0" err="1" smtClean="0">
                <a:solidFill>
                  <a:schemeClr val="bg1"/>
                </a:solidFill>
                <a:latin typeface="Arial" panose="020B0604020202020204" pitchFamily="34" charset="0"/>
                <a:cs typeface="Arial" panose="020B0604020202020204" pitchFamily="34" charset="0"/>
              </a:rPr>
              <a:t>HFrEF</a:t>
            </a:r>
            <a:r>
              <a:rPr lang="en-US" sz="2200" dirty="0" smtClean="0">
                <a:solidFill>
                  <a:schemeClr val="bg1"/>
                </a:solidFill>
                <a:latin typeface="Arial" panose="020B0604020202020204" pitchFamily="34" charset="0"/>
                <a:cs typeface="Arial" panose="020B0604020202020204" pitchFamily="34" charset="0"/>
              </a:rPr>
              <a:t> (SOCRATES-REDUCED) and HFpEF (SOCRATES-PRESERVED)</a:t>
            </a:r>
            <a:endParaRPr lang="en-US" sz="2200" dirty="0">
              <a:solidFill>
                <a:schemeClr val="bg1"/>
              </a:solidFill>
              <a:latin typeface="Arial" panose="020B0604020202020204" pitchFamily="34" charset="0"/>
              <a:cs typeface="Arial" panose="020B0604020202020204" pitchFamily="34" charset="0"/>
            </a:endParaRPr>
          </a:p>
        </p:txBody>
      </p:sp>
      <p:sp>
        <p:nvSpPr>
          <p:cNvPr id="10" name="Title 9"/>
          <p:cNvSpPr>
            <a:spLocks noGrp="1"/>
          </p:cNvSpPr>
          <p:nvPr>
            <p:ph type="title"/>
          </p:nvPr>
        </p:nvSpPr>
        <p:spPr/>
        <p:txBody>
          <a:bodyPr/>
          <a:lstStyle/>
          <a:p>
            <a:r>
              <a:rPr lang="en-US" dirty="0" smtClean="0">
                <a:solidFill>
                  <a:srgbClr val="FFC000"/>
                </a:solidFill>
                <a:latin typeface="Arial" panose="020B0604020202020204" pitchFamily="34" charset="0"/>
                <a:cs typeface="Arial" panose="020B0604020202020204" pitchFamily="34" charset="0"/>
              </a:rPr>
              <a:t>Study Background</a:t>
            </a:r>
            <a:endParaRPr lang="en-US" dirty="0">
              <a:solidFill>
                <a:srgbClr val="FFC000"/>
              </a:solidFill>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9437" y="219076"/>
            <a:ext cx="131445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
        <p:nvSpPr>
          <p:cNvPr id="2" name="TextBox 1"/>
          <p:cNvSpPr txBox="1"/>
          <p:nvPr/>
        </p:nvSpPr>
        <p:spPr>
          <a:xfrm>
            <a:off x="258480" y="6162436"/>
            <a:ext cx="7340957" cy="461665"/>
          </a:xfrm>
          <a:prstGeom prst="rect">
            <a:avLst/>
          </a:prstGeom>
          <a:noFill/>
        </p:spPr>
        <p:txBody>
          <a:bodyPr wrap="square" rtlCol="0">
            <a:spAutoFit/>
          </a:bodyPr>
          <a:lstStyle/>
          <a:p>
            <a:r>
              <a:rPr lang="en-US" sz="1200" dirty="0" smtClean="0">
                <a:solidFill>
                  <a:schemeClr val="bg1"/>
                </a:solidFill>
                <a:latin typeface="Arial" panose="020B0604020202020204" pitchFamily="34" charset="0"/>
                <a:cs typeface="Arial" panose="020B0604020202020204" pitchFamily="34" charset="0"/>
              </a:rPr>
              <a:t>1, Gheorghiade et al. JACC 2013;61.391-403</a:t>
            </a:r>
          </a:p>
          <a:p>
            <a:r>
              <a:rPr lang="en-US" sz="1200" dirty="0" smtClean="0">
                <a:solidFill>
                  <a:schemeClr val="bg1"/>
                </a:solidFill>
                <a:latin typeface="Arial" panose="020B0604020202020204" pitchFamily="34" charset="0"/>
                <a:cs typeface="Arial" panose="020B0604020202020204" pitchFamily="34" charset="0"/>
              </a:rPr>
              <a:t>2, Gheorghiade et al. Heart Fail Rev 2013;18:123-134</a:t>
            </a:r>
            <a:endParaRPr lang="en-US" sz="1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8988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199" y="1481334"/>
            <a:ext cx="8070981" cy="4525963"/>
          </a:xfrm>
        </p:spPr>
        <p:txBody>
          <a:bodyPr>
            <a:normAutofit/>
          </a:bodyPr>
          <a:lstStyle/>
          <a:p>
            <a:pPr>
              <a:spcBef>
                <a:spcPts val="1800"/>
              </a:spcBef>
              <a:buClr>
                <a:srgbClr val="FFC000"/>
              </a:buClr>
            </a:pPr>
            <a:r>
              <a:rPr lang="en-US" sz="2000" b="1" dirty="0" smtClean="0">
                <a:solidFill>
                  <a:schemeClr val="bg1"/>
                </a:solidFill>
                <a:latin typeface="Arial" panose="020B0604020202020204" pitchFamily="34" charset="0"/>
                <a:cs typeface="Arial" panose="020B0604020202020204" pitchFamily="34" charset="0"/>
              </a:rPr>
              <a:t>Primary objective</a:t>
            </a:r>
            <a:r>
              <a:rPr lang="en-US" sz="2000" dirty="0" smtClean="0">
                <a:solidFill>
                  <a:schemeClr val="bg1"/>
                </a:solidFill>
                <a:latin typeface="Arial" panose="020B0604020202020204" pitchFamily="34" charset="0"/>
                <a:cs typeface="Arial" panose="020B0604020202020204" pitchFamily="34" charset="0"/>
              </a:rPr>
              <a:t>: </a:t>
            </a:r>
            <a:r>
              <a:rPr lang="en-US" sz="2000" i="1" dirty="0">
                <a:solidFill>
                  <a:schemeClr val="bg1"/>
                </a:solidFill>
                <a:latin typeface="Arial" panose="020B0604020202020204" pitchFamily="34" charset="0"/>
                <a:cs typeface="Arial" panose="020B0604020202020204" pitchFamily="34" charset="0"/>
              </a:rPr>
              <a:t>Determine the </a:t>
            </a:r>
            <a:r>
              <a:rPr lang="en-US" sz="2000" i="1" dirty="0" smtClean="0">
                <a:solidFill>
                  <a:schemeClr val="bg1"/>
                </a:solidFill>
                <a:latin typeface="Arial" panose="020B0604020202020204" pitchFamily="34" charset="0"/>
                <a:cs typeface="Arial" panose="020B0604020202020204" pitchFamily="34" charset="0"/>
              </a:rPr>
              <a:t>vericiguat </a:t>
            </a:r>
            <a:r>
              <a:rPr lang="en-US" sz="2000" i="1" dirty="0">
                <a:solidFill>
                  <a:schemeClr val="bg1"/>
                </a:solidFill>
                <a:latin typeface="Arial" panose="020B0604020202020204" pitchFamily="34" charset="0"/>
                <a:cs typeface="Arial" panose="020B0604020202020204" pitchFamily="34" charset="0"/>
              </a:rPr>
              <a:t>dose for a Phase </a:t>
            </a:r>
            <a:r>
              <a:rPr lang="en-US" sz="2000" i="1" dirty="0" smtClean="0">
                <a:solidFill>
                  <a:schemeClr val="bg1"/>
                </a:solidFill>
                <a:latin typeface="Arial" panose="020B0604020202020204" pitchFamily="34" charset="0"/>
                <a:cs typeface="Arial" panose="020B0604020202020204" pitchFamily="34" charset="0"/>
              </a:rPr>
              <a:t>III </a:t>
            </a:r>
            <a:r>
              <a:rPr lang="en-US" sz="2000" i="1" dirty="0">
                <a:solidFill>
                  <a:schemeClr val="bg1"/>
                </a:solidFill>
                <a:latin typeface="Arial" panose="020B0604020202020204" pitchFamily="34" charset="0"/>
                <a:cs typeface="Arial" panose="020B0604020202020204" pitchFamily="34" charset="0"/>
              </a:rPr>
              <a:t>study in addition to standard therapy in patients with </a:t>
            </a:r>
            <a:r>
              <a:rPr lang="en-US" sz="2000" i="1" dirty="0" smtClean="0">
                <a:solidFill>
                  <a:schemeClr val="bg1"/>
                </a:solidFill>
                <a:latin typeface="Arial" panose="020B0604020202020204" pitchFamily="34" charset="0"/>
                <a:cs typeface="Arial" panose="020B0604020202020204" pitchFamily="34" charset="0"/>
              </a:rPr>
              <a:t>worsening chronic </a:t>
            </a:r>
            <a:r>
              <a:rPr lang="en-US" sz="2000" i="1" dirty="0" err="1" smtClean="0">
                <a:solidFill>
                  <a:schemeClr val="bg1"/>
                </a:solidFill>
                <a:latin typeface="Arial" panose="020B0604020202020204" pitchFamily="34" charset="0"/>
                <a:cs typeface="Arial" panose="020B0604020202020204" pitchFamily="34" charset="0"/>
              </a:rPr>
              <a:t>HFrEF</a:t>
            </a:r>
            <a:r>
              <a:rPr lang="en-US" sz="2000" i="1" dirty="0" smtClean="0">
                <a:solidFill>
                  <a:schemeClr val="bg1"/>
                </a:solidFill>
                <a:latin typeface="Arial" panose="020B0604020202020204" pitchFamily="34" charset="0"/>
                <a:cs typeface="Arial" panose="020B0604020202020204" pitchFamily="34" charset="0"/>
              </a:rPr>
              <a:t> </a:t>
            </a:r>
            <a:endParaRPr lang="en-US" sz="2000" i="1" dirty="0">
              <a:solidFill>
                <a:schemeClr val="bg1"/>
              </a:solidFill>
              <a:latin typeface="Arial" panose="020B0604020202020204" pitchFamily="34" charset="0"/>
              <a:cs typeface="Arial" panose="020B0604020202020204" pitchFamily="34" charset="0"/>
            </a:endParaRPr>
          </a:p>
          <a:p>
            <a:pPr lvl="1">
              <a:spcBef>
                <a:spcPts val="1800"/>
              </a:spcBef>
              <a:buClr>
                <a:srgbClr val="FFC000"/>
              </a:buClr>
            </a:pPr>
            <a:r>
              <a:rPr lang="en-US" sz="1600" dirty="0">
                <a:solidFill>
                  <a:schemeClr val="bg1"/>
                </a:solidFill>
                <a:latin typeface="Arial" panose="020B0604020202020204" pitchFamily="34" charset="0"/>
                <a:cs typeface="Arial" panose="020B0604020202020204" pitchFamily="34" charset="0"/>
              </a:rPr>
              <a:t>by </a:t>
            </a:r>
            <a:r>
              <a:rPr lang="en-US" sz="1600" dirty="0" smtClean="0">
                <a:solidFill>
                  <a:schemeClr val="bg1"/>
                </a:solidFill>
                <a:latin typeface="Arial" panose="020B0604020202020204" pitchFamily="34" charset="0"/>
                <a:cs typeface="Arial" panose="020B0604020202020204" pitchFamily="34" charset="0"/>
              </a:rPr>
              <a:t>characterizing </a:t>
            </a:r>
            <a:r>
              <a:rPr lang="en-US" sz="1600" dirty="0">
                <a:solidFill>
                  <a:schemeClr val="bg1"/>
                </a:solidFill>
                <a:latin typeface="Arial" panose="020B0604020202020204" pitchFamily="34" charset="0"/>
                <a:cs typeface="Arial" panose="020B0604020202020204" pitchFamily="34" charset="0"/>
              </a:rPr>
              <a:t>tolerability,  </a:t>
            </a:r>
            <a:r>
              <a:rPr lang="en-US" sz="1600" dirty="0" err="1">
                <a:solidFill>
                  <a:schemeClr val="bg1"/>
                </a:solidFill>
                <a:latin typeface="Arial" panose="020B0604020202020204" pitchFamily="34" charset="0"/>
                <a:cs typeface="Arial" panose="020B0604020202020204" pitchFamily="34" charset="0"/>
              </a:rPr>
              <a:t>pharmacodynamic</a:t>
            </a:r>
            <a:r>
              <a:rPr lang="en-US" sz="1600" dirty="0">
                <a:solidFill>
                  <a:schemeClr val="bg1"/>
                </a:solidFill>
                <a:latin typeface="Arial" panose="020B0604020202020204" pitchFamily="34" charset="0"/>
                <a:cs typeface="Arial" panose="020B0604020202020204" pitchFamily="34" charset="0"/>
              </a:rPr>
              <a:t> effects, and pharmacokinetics, and </a:t>
            </a:r>
          </a:p>
          <a:p>
            <a:pPr lvl="1">
              <a:spcBef>
                <a:spcPts val="1800"/>
              </a:spcBef>
              <a:buClr>
                <a:srgbClr val="FFC000"/>
              </a:buClr>
            </a:pPr>
            <a:r>
              <a:rPr lang="en-US" sz="1600" dirty="0">
                <a:solidFill>
                  <a:schemeClr val="bg1"/>
                </a:solidFill>
                <a:latin typeface="Arial" panose="020B0604020202020204" pitchFamily="34" charset="0"/>
                <a:cs typeface="Arial" panose="020B0604020202020204" pitchFamily="34" charset="0"/>
              </a:rPr>
              <a:t>detecting a significant dose-response relationship in NT-</a:t>
            </a:r>
            <a:r>
              <a:rPr lang="en-US" sz="1600" dirty="0" err="1">
                <a:solidFill>
                  <a:schemeClr val="bg1"/>
                </a:solidFill>
                <a:latin typeface="Arial" panose="020B0604020202020204" pitchFamily="34" charset="0"/>
                <a:cs typeface="Arial" panose="020B0604020202020204" pitchFamily="34" charset="0"/>
              </a:rPr>
              <a:t>ProBNP</a:t>
            </a:r>
            <a:r>
              <a:rPr lang="en-US" sz="1600" dirty="0">
                <a:solidFill>
                  <a:schemeClr val="bg1"/>
                </a:solidFill>
                <a:latin typeface="Arial" panose="020B0604020202020204" pitchFamily="34" charset="0"/>
                <a:cs typeface="Arial" panose="020B0604020202020204" pitchFamily="34" charset="0"/>
              </a:rPr>
              <a:t> </a:t>
            </a:r>
            <a:r>
              <a:rPr lang="en-US" sz="1600" dirty="0" smtClean="0">
                <a:solidFill>
                  <a:schemeClr val="bg1"/>
                </a:solidFill>
                <a:latin typeface="Arial" panose="020B0604020202020204" pitchFamily="34" charset="0"/>
                <a:cs typeface="Arial" panose="020B0604020202020204" pitchFamily="34" charset="0"/>
              </a:rPr>
              <a:t>change at </a:t>
            </a:r>
            <a:r>
              <a:rPr lang="en-US" sz="1600" dirty="0">
                <a:solidFill>
                  <a:schemeClr val="bg1"/>
                </a:solidFill>
                <a:latin typeface="Arial" panose="020B0604020202020204" pitchFamily="34" charset="0"/>
                <a:cs typeface="Arial" panose="020B0604020202020204" pitchFamily="34" charset="0"/>
              </a:rPr>
              <a:t>12 </a:t>
            </a:r>
            <a:r>
              <a:rPr lang="en-US" sz="1600" dirty="0" smtClean="0">
                <a:solidFill>
                  <a:schemeClr val="bg1"/>
                </a:solidFill>
                <a:latin typeface="Arial" panose="020B0604020202020204" pitchFamily="34" charset="0"/>
                <a:cs typeface="Arial" panose="020B0604020202020204" pitchFamily="34" charset="0"/>
              </a:rPr>
              <a:t>weeks</a:t>
            </a:r>
          </a:p>
          <a:p>
            <a:pPr>
              <a:spcBef>
                <a:spcPts val="1800"/>
              </a:spcBef>
              <a:buClr>
                <a:srgbClr val="FFC000"/>
              </a:buClr>
            </a:pPr>
            <a:r>
              <a:rPr lang="en-US" sz="2000" b="1" dirty="0" smtClean="0">
                <a:solidFill>
                  <a:schemeClr val="bg1"/>
                </a:solidFill>
                <a:latin typeface="Arial" panose="020B0604020202020204" pitchFamily="34" charset="0"/>
                <a:cs typeface="Arial" panose="020B0604020202020204" pitchFamily="34" charset="0"/>
              </a:rPr>
              <a:t>Exploratory </a:t>
            </a:r>
            <a:r>
              <a:rPr lang="en-US" sz="2000" b="1" dirty="0">
                <a:solidFill>
                  <a:schemeClr val="bg1"/>
                </a:solidFill>
                <a:latin typeface="Arial" panose="020B0604020202020204" pitchFamily="34" charset="0"/>
                <a:cs typeface="Arial" panose="020B0604020202020204" pitchFamily="34" charset="0"/>
              </a:rPr>
              <a:t>Endpoints</a:t>
            </a:r>
            <a:r>
              <a:rPr lang="en-US" sz="2000" dirty="0">
                <a:solidFill>
                  <a:schemeClr val="bg1"/>
                </a:solidFill>
                <a:latin typeface="Arial" panose="020B0604020202020204" pitchFamily="34" charset="0"/>
                <a:cs typeface="Arial" panose="020B0604020202020204" pitchFamily="34" charset="0"/>
              </a:rPr>
              <a:t>: </a:t>
            </a:r>
          </a:p>
          <a:p>
            <a:pPr lvl="1">
              <a:spcBef>
                <a:spcPts val="1800"/>
              </a:spcBef>
              <a:buClr>
                <a:srgbClr val="FFC000"/>
              </a:buClr>
            </a:pPr>
            <a:r>
              <a:rPr lang="en-US" sz="1600" dirty="0">
                <a:solidFill>
                  <a:schemeClr val="bg1"/>
                </a:solidFill>
                <a:latin typeface="Arial" panose="020B0604020202020204" pitchFamily="34" charset="0"/>
                <a:cs typeface="Arial" panose="020B0604020202020204" pitchFamily="34" charset="0"/>
              </a:rPr>
              <a:t>Clinical outcomes, including CV death and HF hospitalization</a:t>
            </a:r>
          </a:p>
          <a:p>
            <a:pPr lvl="1">
              <a:spcBef>
                <a:spcPts val="1800"/>
              </a:spcBef>
              <a:buClr>
                <a:srgbClr val="FFC000"/>
              </a:buClr>
            </a:pPr>
            <a:r>
              <a:rPr lang="en-US" sz="1600" dirty="0" smtClean="0">
                <a:solidFill>
                  <a:schemeClr val="bg1"/>
                </a:solidFill>
                <a:latin typeface="Arial" panose="020B0604020202020204" pitchFamily="34" charset="0"/>
                <a:cs typeface="Arial" panose="020B0604020202020204" pitchFamily="34" charset="0"/>
              </a:rPr>
              <a:t>Echocardiography parameters, </a:t>
            </a:r>
            <a:r>
              <a:rPr lang="en-US" sz="1600" dirty="0">
                <a:solidFill>
                  <a:schemeClr val="bg1"/>
                </a:solidFill>
                <a:latin typeface="Arial" panose="020B0604020202020204" pitchFamily="34" charset="0"/>
                <a:cs typeface="Arial" panose="020B0604020202020204" pitchFamily="34" charset="0"/>
              </a:rPr>
              <a:t>including LVEF, LVEDV, LVESV</a:t>
            </a:r>
          </a:p>
          <a:p>
            <a:pPr lvl="1">
              <a:spcBef>
                <a:spcPts val="1800"/>
              </a:spcBef>
            </a:pPr>
            <a:endParaRPr lang="en-US" sz="1600" dirty="0"/>
          </a:p>
        </p:txBody>
      </p:sp>
      <p:sp>
        <p:nvSpPr>
          <p:cNvPr id="2" name="Title 1"/>
          <p:cNvSpPr>
            <a:spLocks noGrp="1"/>
          </p:cNvSpPr>
          <p:nvPr>
            <p:ph type="title"/>
          </p:nvPr>
        </p:nvSpPr>
        <p:spPr/>
        <p:txBody>
          <a:bodyPr/>
          <a:lstStyle/>
          <a:p>
            <a:r>
              <a:rPr lang="en-US" dirty="0">
                <a:solidFill>
                  <a:srgbClr val="FFC000"/>
                </a:solidFill>
              </a:rPr>
              <a:t>Study Objectives</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9437" y="219076"/>
            <a:ext cx="131445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
        <p:nvSpPr>
          <p:cNvPr id="3" name="TextBox 2"/>
          <p:cNvSpPr txBox="1"/>
          <p:nvPr/>
        </p:nvSpPr>
        <p:spPr>
          <a:xfrm>
            <a:off x="154925" y="6223000"/>
            <a:ext cx="5890275" cy="400110"/>
          </a:xfrm>
          <a:prstGeom prst="rect">
            <a:avLst/>
          </a:prstGeom>
          <a:noFill/>
        </p:spPr>
        <p:txBody>
          <a:bodyPr wrap="square" rtlCol="0">
            <a:spAutoFit/>
          </a:bodyPr>
          <a:lstStyle/>
          <a:p>
            <a:r>
              <a:rPr lang="en-US" sz="1000" dirty="0" smtClean="0">
                <a:solidFill>
                  <a:schemeClr val="bg1"/>
                </a:solidFill>
                <a:latin typeface="Arial" panose="020B0604020202020204" pitchFamily="34" charset="0"/>
                <a:cs typeface="Arial" panose="020B0604020202020204" pitchFamily="34" charset="0"/>
              </a:rPr>
              <a:t>CV: cardiovascular. HF: heart failure, LVEF</a:t>
            </a:r>
            <a:r>
              <a:rPr lang="en-US" sz="1000" dirty="0">
                <a:solidFill>
                  <a:schemeClr val="bg1"/>
                </a:solidFill>
                <a:latin typeface="Arial" panose="020B0604020202020204" pitchFamily="34" charset="0"/>
                <a:cs typeface="Arial" panose="020B0604020202020204" pitchFamily="34" charset="0"/>
              </a:rPr>
              <a:t>, left ventricular ejection fraction</a:t>
            </a:r>
            <a:r>
              <a:rPr lang="en-US" sz="1000" dirty="0" smtClean="0">
                <a:solidFill>
                  <a:schemeClr val="bg1"/>
                </a:solidFill>
                <a:latin typeface="Arial" panose="020B0604020202020204" pitchFamily="34" charset="0"/>
                <a:cs typeface="Arial" panose="020B0604020202020204" pitchFamily="34" charset="0"/>
              </a:rPr>
              <a:t>; </a:t>
            </a:r>
          </a:p>
          <a:p>
            <a:r>
              <a:rPr lang="en-US" sz="1000" dirty="0" smtClean="0">
                <a:solidFill>
                  <a:schemeClr val="bg1"/>
                </a:solidFill>
                <a:latin typeface="Arial" panose="020B0604020202020204" pitchFamily="34" charset="0"/>
                <a:cs typeface="Arial" panose="020B0604020202020204" pitchFamily="34" charset="0"/>
              </a:rPr>
              <a:t>LVEDV: left ventricular end-diastolic volume; LVESV: left ventricular end-systolic volume</a:t>
            </a:r>
            <a:endParaRPr lang="en-US" sz="1000" dirty="0"/>
          </a:p>
        </p:txBody>
      </p:sp>
    </p:spTree>
    <p:extLst>
      <p:ext uri="{BB962C8B-B14F-4D97-AF65-F5344CB8AC3E}">
        <p14:creationId xmlns:p14="http://schemas.microsoft.com/office/powerpoint/2010/main" val="2388383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C000"/>
                </a:solidFill>
                <a:latin typeface="Arial" panose="020B0604020202020204" pitchFamily="34" charset="0"/>
                <a:cs typeface="Arial" panose="020B0604020202020204" pitchFamily="34" charset="0"/>
              </a:rPr>
              <a:t>Select Eligibility Criteria</a:t>
            </a:r>
            <a:endParaRPr lang="en-US" dirty="0">
              <a:solidFill>
                <a:srgbClr val="FFC000"/>
              </a:solidFill>
              <a:latin typeface="Arial" panose="020B0604020202020204" pitchFamily="34" charset="0"/>
              <a:cs typeface="Arial" panose="020B0604020202020204" pitchFamily="34" charset="0"/>
            </a:endParaRPr>
          </a:p>
        </p:txBody>
      </p:sp>
      <p:sp>
        <p:nvSpPr>
          <p:cNvPr id="4" name="Text Placeholder 3"/>
          <p:cNvSpPr>
            <a:spLocks noGrp="1"/>
          </p:cNvSpPr>
          <p:nvPr>
            <p:ph type="body" idx="1"/>
          </p:nvPr>
        </p:nvSpPr>
        <p:spPr>
          <a:xfrm>
            <a:off x="457200" y="1365222"/>
            <a:ext cx="4040188" cy="762000"/>
          </a:xfrm>
        </p:spPr>
        <p:txBody>
          <a:bodyPr/>
          <a:lstStyle/>
          <a:p>
            <a:pPr algn="ctr"/>
            <a:r>
              <a:rPr lang="en-US" b="1" dirty="0" smtClean="0">
                <a:latin typeface="Arial" panose="020B0604020202020204" pitchFamily="34" charset="0"/>
                <a:cs typeface="Arial" panose="020B0604020202020204" pitchFamily="34" charset="0"/>
              </a:rPr>
              <a:t>Inclusion Criteria</a:t>
            </a:r>
            <a:endParaRPr lang="en-US" b="1" dirty="0">
              <a:latin typeface="Arial" panose="020B0604020202020204" pitchFamily="34" charset="0"/>
              <a:cs typeface="Arial" panose="020B0604020202020204" pitchFamily="34" charset="0"/>
            </a:endParaRPr>
          </a:p>
        </p:txBody>
      </p:sp>
      <p:sp>
        <p:nvSpPr>
          <p:cNvPr id="6" name="Text Placeholder 5"/>
          <p:cNvSpPr>
            <a:spLocks noGrp="1"/>
          </p:cNvSpPr>
          <p:nvPr>
            <p:ph type="body" sz="half" idx="3"/>
          </p:nvPr>
        </p:nvSpPr>
        <p:spPr>
          <a:xfrm>
            <a:off x="4645029" y="1365222"/>
            <a:ext cx="4041775" cy="762000"/>
          </a:xfrm>
        </p:spPr>
        <p:txBody>
          <a:bodyPr/>
          <a:lstStyle/>
          <a:p>
            <a:pPr algn="ctr"/>
            <a:r>
              <a:rPr lang="en-US" b="1" dirty="0" smtClean="0">
                <a:latin typeface="Arial" panose="020B0604020202020204" pitchFamily="34" charset="0"/>
                <a:cs typeface="Arial" panose="020B0604020202020204" pitchFamily="34" charset="0"/>
              </a:rPr>
              <a:t>Exclusion Criteria</a:t>
            </a:r>
            <a:endParaRPr lang="en-US" b="1" dirty="0">
              <a:latin typeface="Arial" panose="020B0604020202020204" pitchFamily="34" charset="0"/>
              <a:cs typeface="Arial" panose="020B0604020202020204" pitchFamily="34" charset="0"/>
            </a:endParaRPr>
          </a:p>
        </p:txBody>
      </p:sp>
      <p:sp>
        <p:nvSpPr>
          <p:cNvPr id="5" name="Content Placeholder 4"/>
          <p:cNvSpPr>
            <a:spLocks noGrp="1"/>
          </p:cNvSpPr>
          <p:nvPr>
            <p:ph sz="quarter" idx="2"/>
          </p:nvPr>
        </p:nvSpPr>
        <p:spPr>
          <a:xfrm>
            <a:off x="457200" y="2219197"/>
            <a:ext cx="4040188" cy="3941763"/>
          </a:xfrm>
        </p:spPr>
        <p:txBody>
          <a:bodyPr>
            <a:normAutofit/>
          </a:bodyPr>
          <a:lstStyle/>
          <a:p>
            <a:pPr marL="486918" indent="-342900">
              <a:lnSpc>
                <a:spcPct val="90000"/>
              </a:lnSpc>
              <a:spcBef>
                <a:spcPts val="300"/>
              </a:spcBef>
              <a:buClr>
                <a:srgbClr val="FFC000"/>
              </a:buClr>
              <a:buSzPct val="110000"/>
            </a:pPr>
            <a:r>
              <a:rPr lang="en-US" sz="1800" dirty="0" smtClean="0">
                <a:solidFill>
                  <a:schemeClr val="bg1"/>
                </a:solidFill>
                <a:latin typeface="Arial" panose="020B0604020202020204" pitchFamily="34" charset="0"/>
                <a:cs typeface="Arial" panose="020B0604020202020204" pitchFamily="34" charset="0"/>
              </a:rPr>
              <a:t>NYHA </a:t>
            </a:r>
            <a:r>
              <a:rPr lang="en-US" sz="1800" dirty="0">
                <a:solidFill>
                  <a:schemeClr val="bg1"/>
                </a:solidFill>
                <a:latin typeface="Arial" panose="020B0604020202020204" pitchFamily="34" charset="0"/>
                <a:cs typeface="Arial" panose="020B0604020202020204" pitchFamily="34" charset="0"/>
              </a:rPr>
              <a:t>Class II-IV with LVEF ≤45% on standard of care HF therapy  with an episode of worsening HF defined by</a:t>
            </a:r>
            <a:r>
              <a:rPr lang="en-US" sz="1800" dirty="0" smtClean="0">
                <a:solidFill>
                  <a:schemeClr val="bg1"/>
                </a:solidFill>
                <a:latin typeface="Arial" panose="020B0604020202020204" pitchFamily="34" charset="0"/>
                <a:cs typeface="Arial" panose="020B0604020202020204" pitchFamily="34" charset="0"/>
              </a:rPr>
              <a:t>:</a:t>
            </a:r>
          </a:p>
          <a:p>
            <a:pPr marL="144018" indent="0">
              <a:lnSpc>
                <a:spcPct val="90000"/>
              </a:lnSpc>
              <a:spcBef>
                <a:spcPts val="300"/>
              </a:spcBef>
              <a:buClr>
                <a:srgbClr val="FFC000"/>
              </a:buClr>
              <a:buSzPct val="110000"/>
              <a:buNone/>
            </a:pPr>
            <a:endParaRPr lang="en-US" sz="1800" dirty="0">
              <a:solidFill>
                <a:schemeClr val="bg1"/>
              </a:solidFill>
              <a:latin typeface="Arial" panose="020B0604020202020204" pitchFamily="34" charset="0"/>
              <a:cs typeface="Arial" panose="020B0604020202020204" pitchFamily="34" charset="0"/>
            </a:endParaRPr>
          </a:p>
          <a:p>
            <a:pPr marL="486918" indent="-342900">
              <a:lnSpc>
                <a:spcPct val="90000"/>
              </a:lnSpc>
              <a:spcBef>
                <a:spcPts val="300"/>
              </a:spcBef>
              <a:buClr>
                <a:srgbClr val="FFC000"/>
              </a:buClr>
              <a:buSzPct val="110000"/>
            </a:pPr>
            <a:r>
              <a:rPr lang="en-US" sz="1800" dirty="0">
                <a:solidFill>
                  <a:schemeClr val="bg1"/>
                </a:solidFill>
                <a:latin typeface="Arial" panose="020B0604020202020204" pitchFamily="34" charset="0"/>
                <a:cs typeface="Arial" panose="020B0604020202020204" pitchFamily="34" charset="0"/>
              </a:rPr>
              <a:t>Worsening symptoms </a:t>
            </a:r>
            <a:r>
              <a:rPr lang="en-US" sz="1800" dirty="0" smtClean="0">
                <a:solidFill>
                  <a:schemeClr val="bg1"/>
                </a:solidFill>
                <a:latin typeface="Arial" panose="020B0604020202020204" pitchFamily="34" charset="0"/>
                <a:cs typeface="Arial" panose="020B0604020202020204" pitchFamily="34" charset="0"/>
              </a:rPr>
              <a:t>requiring </a:t>
            </a:r>
            <a:r>
              <a:rPr lang="en-US" sz="1800" dirty="0">
                <a:solidFill>
                  <a:schemeClr val="bg1"/>
                </a:solidFill>
                <a:latin typeface="Arial" panose="020B0604020202020204" pitchFamily="34" charset="0"/>
                <a:cs typeface="Arial" panose="020B0604020202020204" pitchFamily="34" charset="0"/>
              </a:rPr>
              <a:t>either a hospitalization </a:t>
            </a:r>
            <a:r>
              <a:rPr lang="en-US" sz="1800" i="1" u="sng" dirty="0" smtClean="0">
                <a:solidFill>
                  <a:schemeClr val="bg1"/>
                </a:solidFill>
                <a:latin typeface="Arial" panose="020B0604020202020204" pitchFamily="34" charset="0"/>
                <a:cs typeface="Arial" panose="020B0604020202020204" pitchFamily="34" charset="0"/>
              </a:rPr>
              <a:t>OR</a:t>
            </a:r>
            <a:r>
              <a:rPr lang="en-US" sz="1800" dirty="0" smtClean="0">
                <a:solidFill>
                  <a:schemeClr val="bg1"/>
                </a:solidFill>
                <a:latin typeface="Arial" panose="020B0604020202020204" pitchFamily="34" charset="0"/>
                <a:cs typeface="Arial" panose="020B0604020202020204" pitchFamily="34" charset="0"/>
              </a:rPr>
              <a:t> </a:t>
            </a:r>
            <a:r>
              <a:rPr lang="en-US" sz="1800" dirty="0">
                <a:solidFill>
                  <a:schemeClr val="bg1"/>
                </a:solidFill>
                <a:latin typeface="Arial" panose="020B0604020202020204" pitchFamily="34" charset="0"/>
                <a:cs typeface="Arial" panose="020B0604020202020204" pitchFamily="34" charset="0"/>
              </a:rPr>
              <a:t>outpatient IV diuretics </a:t>
            </a:r>
            <a:endParaRPr lang="en-US" sz="1800" dirty="0" smtClean="0">
              <a:solidFill>
                <a:schemeClr val="bg1"/>
              </a:solidFill>
              <a:latin typeface="Arial" panose="020B0604020202020204" pitchFamily="34" charset="0"/>
              <a:cs typeface="Arial" panose="020B0604020202020204" pitchFamily="34" charset="0"/>
            </a:endParaRPr>
          </a:p>
          <a:p>
            <a:pPr marL="144018" indent="0">
              <a:lnSpc>
                <a:spcPct val="90000"/>
              </a:lnSpc>
              <a:spcBef>
                <a:spcPts val="300"/>
              </a:spcBef>
              <a:buClr>
                <a:srgbClr val="FFC000"/>
              </a:buClr>
              <a:buSzPct val="110000"/>
              <a:buNone/>
            </a:pPr>
            <a:endParaRPr lang="en-US" sz="1800" dirty="0">
              <a:solidFill>
                <a:schemeClr val="bg1"/>
              </a:solidFill>
              <a:latin typeface="Arial" panose="020B0604020202020204" pitchFamily="34" charset="0"/>
              <a:cs typeface="Arial" panose="020B0604020202020204" pitchFamily="34" charset="0"/>
            </a:endParaRPr>
          </a:p>
          <a:p>
            <a:pPr marL="486918" indent="-342900">
              <a:lnSpc>
                <a:spcPct val="90000"/>
              </a:lnSpc>
              <a:spcBef>
                <a:spcPts val="300"/>
              </a:spcBef>
              <a:buClr>
                <a:srgbClr val="FFC000"/>
              </a:buClr>
              <a:buSzPct val="110000"/>
            </a:pPr>
            <a:r>
              <a:rPr lang="en-US" sz="1800" dirty="0">
                <a:solidFill>
                  <a:schemeClr val="bg1"/>
                </a:solidFill>
                <a:latin typeface="Arial" panose="020B0604020202020204" pitchFamily="34" charset="0"/>
                <a:cs typeface="Arial" panose="020B0604020202020204" pitchFamily="34" charset="0"/>
              </a:rPr>
              <a:t>NT-</a:t>
            </a:r>
            <a:r>
              <a:rPr lang="en-US" sz="1800" dirty="0" err="1">
                <a:solidFill>
                  <a:schemeClr val="bg1"/>
                </a:solidFill>
                <a:latin typeface="Arial" panose="020B0604020202020204" pitchFamily="34" charset="0"/>
                <a:cs typeface="Arial" panose="020B0604020202020204" pitchFamily="34" charset="0"/>
              </a:rPr>
              <a:t>proBNP</a:t>
            </a:r>
            <a:r>
              <a:rPr lang="en-US" sz="1800" dirty="0">
                <a:solidFill>
                  <a:schemeClr val="bg1"/>
                </a:solidFill>
                <a:latin typeface="Arial" panose="020B0604020202020204" pitchFamily="34" charset="0"/>
                <a:cs typeface="Arial" panose="020B0604020202020204" pitchFamily="34" charset="0"/>
              </a:rPr>
              <a:t>  ≥1000 or BNP ≥300 if in NSR; NT-</a:t>
            </a:r>
            <a:r>
              <a:rPr lang="en-US" sz="1800" dirty="0" err="1">
                <a:solidFill>
                  <a:schemeClr val="bg1"/>
                </a:solidFill>
                <a:latin typeface="Arial" panose="020B0604020202020204" pitchFamily="34" charset="0"/>
                <a:cs typeface="Arial" panose="020B0604020202020204" pitchFamily="34" charset="0"/>
              </a:rPr>
              <a:t>proBNP</a:t>
            </a:r>
            <a:r>
              <a:rPr lang="en-US" sz="1800" dirty="0">
                <a:solidFill>
                  <a:schemeClr val="bg1"/>
                </a:solidFill>
                <a:latin typeface="Arial" panose="020B0604020202020204" pitchFamily="34" charset="0"/>
                <a:cs typeface="Arial" panose="020B0604020202020204" pitchFamily="34" charset="0"/>
              </a:rPr>
              <a:t>  ≥1600 or BNP ≥500 if in AF </a:t>
            </a:r>
            <a:endParaRPr lang="en-US" sz="1800" dirty="0" smtClean="0">
              <a:solidFill>
                <a:schemeClr val="bg1"/>
              </a:solidFill>
              <a:latin typeface="Arial" panose="020B0604020202020204" pitchFamily="34" charset="0"/>
              <a:cs typeface="Arial" panose="020B0604020202020204" pitchFamily="34" charset="0"/>
            </a:endParaRPr>
          </a:p>
          <a:p>
            <a:pPr marL="144018" indent="0">
              <a:lnSpc>
                <a:spcPct val="90000"/>
              </a:lnSpc>
              <a:spcBef>
                <a:spcPts val="300"/>
              </a:spcBef>
              <a:buClr>
                <a:srgbClr val="FFC000"/>
              </a:buClr>
              <a:buSzPct val="110000"/>
              <a:buNone/>
            </a:pPr>
            <a:endParaRPr lang="en-US" sz="1800" dirty="0">
              <a:solidFill>
                <a:schemeClr val="bg1"/>
              </a:solidFill>
              <a:latin typeface="Arial" panose="020B0604020202020204" pitchFamily="34" charset="0"/>
              <a:cs typeface="Arial" panose="020B0604020202020204" pitchFamily="34" charset="0"/>
            </a:endParaRPr>
          </a:p>
          <a:p>
            <a:pPr marL="486918" indent="-342900">
              <a:lnSpc>
                <a:spcPct val="90000"/>
              </a:lnSpc>
              <a:spcBef>
                <a:spcPts val="300"/>
              </a:spcBef>
              <a:buClr>
                <a:srgbClr val="FFC000"/>
              </a:buClr>
              <a:buSzPct val="110000"/>
            </a:pPr>
            <a:r>
              <a:rPr lang="en-US" sz="1800" dirty="0" smtClean="0">
                <a:solidFill>
                  <a:schemeClr val="bg1"/>
                </a:solidFill>
                <a:latin typeface="Arial" panose="020B0604020202020204" pitchFamily="34" charset="0"/>
                <a:cs typeface="Arial" panose="020B0604020202020204" pitchFamily="34" charset="0"/>
              </a:rPr>
              <a:t>Signs </a:t>
            </a:r>
            <a:r>
              <a:rPr lang="en-US" sz="1800" dirty="0">
                <a:solidFill>
                  <a:schemeClr val="bg1"/>
                </a:solidFill>
                <a:latin typeface="Arial" panose="020B0604020202020204" pitchFamily="34" charset="0"/>
                <a:cs typeface="Arial" panose="020B0604020202020204" pitchFamily="34" charset="0"/>
              </a:rPr>
              <a:t>/ symptoms of </a:t>
            </a:r>
            <a:r>
              <a:rPr lang="en-US" sz="1800" dirty="0" smtClean="0">
                <a:solidFill>
                  <a:schemeClr val="bg1"/>
                </a:solidFill>
                <a:latin typeface="Arial" panose="020B0604020202020204" pitchFamily="34" charset="0"/>
                <a:cs typeface="Arial" panose="020B0604020202020204" pitchFamily="34" charset="0"/>
              </a:rPr>
              <a:t>congestion</a:t>
            </a:r>
            <a:endParaRPr lang="en-US" sz="1800" dirty="0">
              <a:solidFill>
                <a:schemeClr val="bg1"/>
              </a:solidFill>
              <a:latin typeface="Arial" panose="020B0604020202020204" pitchFamily="34" charset="0"/>
              <a:cs typeface="Arial" panose="020B0604020202020204" pitchFamily="34" charset="0"/>
            </a:endParaRPr>
          </a:p>
        </p:txBody>
      </p:sp>
      <p:sp>
        <p:nvSpPr>
          <p:cNvPr id="7" name="Content Placeholder 6"/>
          <p:cNvSpPr>
            <a:spLocks noGrp="1"/>
          </p:cNvSpPr>
          <p:nvPr>
            <p:ph sz="quarter" idx="4"/>
          </p:nvPr>
        </p:nvSpPr>
        <p:spPr>
          <a:xfrm>
            <a:off x="4645028" y="2219197"/>
            <a:ext cx="4041775" cy="3941763"/>
          </a:xfrm>
        </p:spPr>
        <p:txBody>
          <a:bodyPr>
            <a:noAutofit/>
          </a:bodyPr>
          <a:lstStyle/>
          <a:p>
            <a:pPr marL="273050" indent="-273050">
              <a:lnSpc>
                <a:spcPct val="90000"/>
              </a:lnSpc>
              <a:spcBef>
                <a:spcPts val="300"/>
              </a:spcBef>
              <a:buClr>
                <a:srgbClr val="FFC000"/>
              </a:buClr>
              <a:buSzPct val="110000"/>
            </a:pPr>
            <a:r>
              <a:rPr lang="de-DE" sz="1800" dirty="0">
                <a:solidFill>
                  <a:schemeClr val="bg1"/>
                </a:solidFill>
                <a:latin typeface="Arial" panose="020B0604020202020204" pitchFamily="34" charset="0"/>
                <a:ea typeface="Times New Roman"/>
                <a:cs typeface="Arial" panose="020B0604020202020204" pitchFamily="34" charset="0"/>
              </a:rPr>
              <a:t>IV inotropes at any time between hospitalization and </a:t>
            </a:r>
            <a:r>
              <a:rPr lang="de-DE" sz="1800" dirty="0" smtClean="0">
                <a:solidFill>
                  <a:schemeClr val="bg1"/>
                </a:solidFill>
                <a:latin typeface="Arial" panose="020B0604020202020204" pitchFamily="34" charset="0"/>
                <a:ea typeface="Times New Roman"/>
                <a:cs typeface="Arial" panose="020B0604020202020204" pitchFamily="34" charset="0"/>
              </a:rPr>
              <a:t>randomization</a:t>
            </a:r>
          </a:p>
          <a:p>
            <a:pPr marL="0" indent="0">
              <a:lnSpc>
                <a:spcPct val="90000"/>
              </a:lnSpc>
              <a:spcBef>
                <a:spcPts val="300"/>
              </a:spcBef>
              <a:buClr>
                <a:srgbClr val="FFC000"/>
              </a:buClr>
              <a:buSzPct val="110000"/>
              <a:buNone/>
            </a:pPr>
            <a:endParaRPr lang="de-DE" sz="1800" dirty="0">
              <a:solidFill>
                <a:schemeClr val="bg1"/>
              </a:solidFill>
              <a:latin typeface="Arial" panose="020B0604020202020204" pitchFamily="34" charset="0"/>
              <a:ea typeface="Times New Roman"/>
              <a:cs typeface="Arial" panose="020B0604020202020204" pitchFamily="34" charset="0"/>
            </a:endParaRPr>
          </a:p>
          <a:p>
            <a:pPr marL="273050" indent="-273050">
              <a:lnSpc>
                <a:spcPct val="90000"/>
              </a:lnSpc>
              <a:spcBef>
                <a:spcPts val="300"/>
              </a:spcBef>
              <a:buClr>
                <a:srgbClr val="FFC000"/>
              </a:buClr>
              <a:buSzPct val="110000"/>
            </a:pPr>
            <a:r>
              <a:rPr lang="de-DE" sz="1800" dirty="0" smtClean="0">
                <a:solidFill>
                  <a:schemeClr val="bg1"/>
                </a:solidFill>
                <a:latin typeface="Arial" panose="020B0604020202020204" pitchFamily="34" charset="0"/>
                <a:ea typeface="Times New Roman"/>
                <a:cs typeface="Arial" panose="020B0604020202020204" pitchFamily="34" charset="0"/>
              </a:rPr>
              <a:t>Nitrate use</a:t>
            </a:r>
          </a:p>
          <a:p>
            <a:pPr marL="0" indent="0">
              <a:lnSpc>
                <a:spcPct val="90000"/>
              </a:lnSpc>
              <a:spcBef>
                <a:spcPts val="300"/>
              </a:spcBef>
              <a:buClr>
                <a:srgbClr val="FFC000"/>
              </a:buClr>
              <a:buSzPct val="110000"/>
              <a:buNone/>
            </a:pPr>
            <a:endParaRPr lang="de-DE" sz="1800" dirty="0">
              <a:solidFill>
                <a:schemeClr val="bg1"/>
              </a:solidFill>
              <a:latin typeface="Arial" panose="020B0604020202020204" pitchFamily="34" charset="0"/>
              <a:ea typeface="Times New Roman"/>
              <a:cs typeface="Arial" panose="020B0604020202020204" pitchFamily="34" charset="0"/>
            </a:endParaRPr>
          </a:p>
          <a:p>
            <a:pPr marL="273050" indent="-273050">
              <a:lnSpc>
                <a:spcPct val="90000"/>
              </a:lnSpc>
              <a:spcBef>
                <a:spcPts val="300"/>
              </a:spcBef>
              <a:buClr>
                <a:srgbClr val="FFC000"/>
              </a:buClr>
              <a:buSzPct val="110000"/>
            </a:pPr>
            <a:r>
              <a:rPr lang="de-DE" sz="1800" dirty="0" smtClean="0">
                <a:solidFill>
                  <a:schemeClr val="bg1"/>
                </a:solidFill>
                <a:latin typeface="Arial" panose="020B0604020202020204" pitchFamily="34" charset="0"/>
                <a:ea typeface="Times New Roman"/>
                <a:cs typeface="Arial" panose="020B0604020202020204" pitchFamily="34" charset="0"/>
              </a:rPr>
              <a:t>Significant valvular, infiltrative, or pericardial disease </a:t>
            </a:r>
          </a:p>
          <a:p>
            <a:pPr marL="273050" indent="-273050">
              <a:lnSpc>
                <a:spcPct val="90000"/>
              </a:lnSpc>
              <a:spcBef>
                <a:spcPts val="300"/>
              </a:spcBef>
              <a:buClr>
                <a:srgbClr val="FFC000"/>
              </a:buClr>
              <a:buSzPct val="110000"/>
            </a:pPr>
            <a:endParaRPr lang="de-DE" sz="1800" dirty="0">
              <a:solidFill>
                <a:schemeClr val="bg1"/>
              </a:solidFill>
              <a:latin typeface="Arial" panose="020B0604020202020204" pitchFamily="34" charset="0"/>
              <a:ea typeface="Times New Roman"/>
              <a:cs typeface="Arial" panose="020B0604020202020204" pitchFamily="34" charset="0"/>
            </a:endParaRPr>
          </a:p>
          <a:p>
            <a:pPr marL="273050" indent="-273050">
              <a:lnSpc>
                <a:spcPct val="90000"/>
              </a:lnSpc>
              <a:spcBef>
                <a:spcPts val="300"/>
              </a:spcBef>
              <a:buClr>
                <a:srgbClr val="FFC000"/>
              </a:buClr>
              <a:buSzPct val="110000"/>
            </a:pPr>
            <a:r>
              <a:rPr lang="de-DE" sz="1800" dirty="0" smtClean="0">
                <a:solidFill>
                  <a:schemeClr val="bg1"/>
                </a:solidFill>
                <a:latin typeface="Arial" panose="020B0604020202020204" pitchFamily="34" charset="0"/>
                <a:ea typeface="Times New Roman"/>
                <a:cs typeface="Arial" panose="020B0604020202020204" pitchFamily="34" charset="0"/>
              </a:rPr>
              <a:t>Listing </a:t>
            </a:r>
            <a:r>
              <a:rPr lang="de-DE" sz="1800" dirty="0">
                <a:solidFill>
                  <a:schemeClr val="bg1"/>
                </a:solidFill>
                <a:latin typeface="Arial" panose="020B0604020202020204" pitchFamily="34" charset="0"/>
                <a:ea typeface="Times New Roman"/>
                <a:cs typeface="Arial" panose="020B0604020202020204" pitchFamily="34" charset="0"/>
              </a:rPr>
              <a:t>for heart transplant or </a:t>
            </a:r>
            <a:r>
              <a:rPr lang="de-DE" sz="1800" dirty="0" smtClean="0">
                <a:solidFill>
                  <a:schemeClr val="bg1"/>
                </a:solidFill>
                <a:latin typeface="Arial" panose="020B0604020202020204" pitchFamily="34" charset="0"/>
                <a:ea typeface="Times New Roman"/>
                <a:cs typeface="Arial" panose="020B0604020202020204" pitchFamily="34" charset="0"/>
              </a:rPr>
              <a:t>LVAD</a:t>
            </a:r>
          </a:p>
          <a:p>
            <a:pPr marL="0" indent="0">
              <a:lnSpc>
                <a:spcPct val="90000"/>
              </a:lnSpc>
              <a:spcBef>
                <a:spcPts val="300"/>
              </a:spcBef>
              <a:buClr>
                <a:srgbClr val="FFC000"/>
              </a:buClr>
              <a:buSzPct val="110000"/>
              <a:buNone/>
            </a:pPr>
            <a:endParaRPr lang="de-DE" sz="1800" dirty="0" smtClean="0">
              <a:solidFill>
                <a:schemeClr val="bg1"/>
              </a:solidFill>
              <a:latin typeface="Arial" panose="020B0604020202020204" pitchFamily="34" charset="0"/>
              <a:ea typeface="Times New Roman"/>
              <a:cs typeface="Arial" panose="020B0604020202020204" pitchFamily="34" charset="0"/>
            </a:endParaRPr>
          </a:p>
          <a:p>
            <a:pPr marL="273050" indent="-273050">
              <a:lnSpc>
                <a:spcPct val="90000"/>
              </a:lnSpc>
              <a:spcBef>
                <a:spcPts val="300"/>
              </a:spcBef>
              <a:buClr>
                <a:srgbClr val="FFC000"/>
              </a:buClr>
              <a:buSzPct val="110000"/>
            </a:pPr>
            <a:r>
              <a:rPr lang="de-DE" sz="1800" dirty="0" err="1" smtClean="0">
                <a:solidFill>
                  <a:schemeClr val="bg1"/>
                </a:solidFill>
                <a:latin typeface="Arial" panose="020B0604020202020204" pitchFamily="34" charset="0"/>
                <a:ea typeface="Times New Roman"/>
                <a:cs typeface="Arial" panose="020B0604020202020204" pitchFamily="34" charset="0"/>
              </a:rPr>
              <a:t>eGFR</a:t>
            </a:r>
            <a:r>
              <a:rPr lang="de-DE" sz="1800" dirty="0" smtClean="0">
                <a:solidFill>
                  <a:schemeClr val="bg1"/>
                </a:solidFill>
                <a:latin typeface="Arial" panose="020B0604020202020204" pitchFamily="34" charset="0"/>
                <a:ea typeface="Times New Roman"/>
                <a:cs typeface="Arial" panose="020B0604020202020204" pitchFamily="34" charset="0"/>
              </a:rPr>
              <a:t> </a:t>
            </a:r>
            <a:r>
              <a:rPr lang="de-DE" sz="1800" dirty="0">
                <a:solidFill>
                  <a:schemeClr val="bg1"/>
                </a:solidFill>
                <a:latin typeface="Arial" panose="020B0604020202020204" pitchFamily="34" charset="0"/>
                <a:ea typeface="Times New Roman"/>
                <a:cs typeface="Arial" panose="020B0604020202020204" pitchFamily="34" charset="0"/>
              </a:rPr>
              <a:t>&lt;</a:t>
            </a:r>
            <a:r>
              <a:rPr lang="de-DE" sz="1800" dirty="0" smtClean="0">
                <a:solidFill>
                  <a:schemeClr val="bg1"/>
                </a:solidFill>
                <a:latin typeface="Arial" panose="020B0604020202020204" pitchFamily="34" charset="0"/>
                <a:ea typeface="Times New Roman"/>
                <a:cs typeface="Arial" panose="020B0604020202020204" pitchFamily="34" charset="0"/>
              </a:rPr>
              <a:t>30ml/min/1.73m</a:t>
            </a:r>
            <a:r>
              <a:rPr lang="de-DE" sz="1800" baseline="30000" dirty="0" smtClean="0">
                <a:solidFill>
                  <a:schemeClr val="bg1"/>
                </a:solidFill>
                <a:latin typeface="Arial" panose="020B0604020202020204" pitchFamily="34" charset="0"/>
                <a:ea typeface="Times New Roman"/>
                <a:cs typeface="Arial" panose="020B0604020202020204" pitchFamily="34" charset="0"/>
              </a:rPr>
              <a:t>2</a:t>
            </a:r>
          </a:p>
        </p:txBody>
      </p:sp>
      <p:sp>
        <p:nvSpPr>
          <p:cNvPr id="11" name="TextBox 10"/>
          <p:cNvSpPr txBox="1"/>
          <p:nvPr/>
        </p:nvSpPr>
        <p:spPr>
          <a:xfrm>
            <a:off x="317752" y="6064162"/>
            <a:ext cx="8540212" cy="400110"/>
          </a:xfrm>
          <a:prstGeom prst="rect">
            <a:avLst/>
          </a:prstGeom>
          <a:noFill/>
        </p:spPr>
        <p:txBody>
          <a:bodyPr wrap="square" rtlCol="0">
            <a:spAutoFit/>
          </a:bodyPr>
          <a:lstStyle/>
          <a:p>
            <a:r>
              <a:rPr lang="en-US" sz="1000" dirty="0" smtClean="0">
                <a:solidFill>
                  <a:schemeClr val="bg1"/>
                </a:solidFill>
                <a:latin typeface="Arial" panose="020B0604020202020204" pitchFamily="34" charset="0"/>
                <a:cs typeface="Arial" panose="020B0604020202020204" pitchFamily="34" charset="0"/>
              </a:rPr>
              <a:t>AF, atrial fibrillation; </a:t>
            </a:r>
            <a:r>
              <a:rPr lang="en-US" sz="1000" dirty="0" err="1" smtClean="0">
                <a:solidFill>
                  <a:schemeClr val="bg1"/>
                </a:solidFill>
                <a:latin typeface="Arial" panose="020B0604020202020204" pitchFamily="34" charset="0"/>
                <a:cs typeface="Arial" panose="020B0604020202020204" pitchFamily="34" charset="0"/>
              </a:rPr>
              <a:t>eGFR</a:t>
            </a:r>
            <a:r>
              <a:rPr lang="en-US" sz="1000" dirty="0" smtClean="0">
                <a:solidFill>
                  <a:schemeClr val="bg1"/>
                </a:solidFill>
                <a:latin typeface="Arial" panose="020B0604020202020204" pitchFamily="34" charset="0"/>
                <a:cs typeface="Arial" panose="020B0604020202020204" pitchFamily="34" charset="0"/>
              </a:rPr>
              <a:t>, estimated glomerular filtration rate;  HF, heart failure; LVAD, left ventricular assist device;  LVEF, left ventricular ejection fraction;  NYHA, New York Heart Association Class; NSR, normal sinus rhythm; </a:t>
            </a:r>
            <a:endParaRPr lang="en-US" sz="1000" dirty="0">
              <a:solidFill>
                <a:schemeClr val="bg1"/>
              </a:solidFill>
              <a:latin typeface="Arial" panose="020B0604020202020204" pitchFamily="34" charset="0"/>
              <a:cs typeface="Arial" panose="020B0604020202020204" pitchFamily="34" charset="0"/>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9437" y="219076"/>
            <a:ext cx="131445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extLst>
      <p:ext uri="{BB962C8B-B14F-4D97-AF65-F5344CB8AC3E}">
        <p14:creationId xmlns:p14="http://schemas.microsoft.com/office/powerpoint/2010/main" val="83960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Pentagon 15"/>
          <p:cNvSpPr/>
          <p:nvPr/>
        </p:nvSpPr>
        <p:spPr>
          <a:xfrm>
            <a:off x="7844518" y="5452768"/>
            <a:ext cx="983299" cy="425527"/>
          </a:xfrm>
          <a:prstGeom prst="homePlate">
            <a:avLst>
              <a:gd name="adj" fmla="val 37371"/>
            </a:avLst>
          </a:prstGeom>
          <a:solidFill>
            <a:schemeClr val="tx1"/>
          </a:solidFill>
          <a:ln>
            <a:solidFill>
              <a:schemeClr val="bg1"/>
            </a:solidFill>
            <a:prstDash val="solid"/>
          </a:ln>
        </p:spPr>
        <p:style>
          <a:lnRef idx="0">
            <a:schemeClr val="dk1"/>
          </a:lnRef>
          <a:fillRef idx="3">
            <a:schemeClr val="dk1"/>
          </a:fillRef>
          <a:effectRef idx="3">
            <a:schemeClr val="dk1"/>
          </a:effectRef>
          <a:fontRef idx="minor">
            <a:schemeClr val="lt1"/>
          </a:fontRef>
        </p:style>
        <p:txBody>
          <a:bodyPr rtlCol="0" anchor="ctr"/>
          <a:lstStyle/>
          <a:p>
            <a:pPr algn="ctr"/>
            <a:r>
              <a:rPr lang="pt-BR" sz="1800" b="1" dirty="0" smtClean="0">
                <a:latin typeface="Arial" panose="020B0604020202020204" pitchFamily="34" charset="0"/>
                <a:cs typeface="Arial" panose="020B0604020202020204" pitchFamily="34" charset="0"/>
              </a:rPr>
              <a:t>FU</a:t>
            </a:r>
            <a:endParaRPr lang="en-US" b="1" dirty="0">
              <a:latin typeface="Arial" panose="020B0604020202020204" pitchFamily="34" charset="0"/>
              <a:cs typeface="Arial" panose="020B0604020202020204" pitchFamily="34" charset="0"/>
            </a:endParaRPr>
          </a:p>
        </p:txBody>
      </p:sp>
      <p:sp>
        <p:nvSpPr>
          <p:cNvPr id="17" name="TextBox 16"/>
          <p:cNvSpPr txBox="1"/>
          <p:nvPr/>
        </p:nvSpPr>
        <p:spPr>
          <a:xfrm>
            <a:off x="7838873" y="5200519"/>
            <a:ext cx="920445" cy="307777"/>
          </a:xfrm>
          <a:prstGeom prst="rect">
            <a:avLst/>
          </a:prstGeom>
          <a:noFill/>
        </p:spPr>
        <p:txBody>
          <a:bodyPr wrap="none" rtlCol="0">
            <a:spAutoFit/>
          </a:bodyPr>
          <a:lstStyle/>
          <a:p>
            <a:r>
              <a:rPr lang="en-US" sz="1400" b="1" dirty="0" smtClean="0">
                <a:solidFill>
                  <a:schemeClr val="bg1"/>
                </a:solidFill>
                <a:latin typeface="Arial" panose="020B0604020202020204" pitchFamily="34" charset="0"/>
                <a:cs typeface="Arial" panose="020B0604020202020204" pitchFamily="34" charset="0"/>
              </a:rPr>
              <a:t>4 weeks </a:t>
            </a:r>
            <a:endParaRPr lang="en-US" sz="1400" b="1" dirty="0">
              <a:solidFill>
                <a:schemeClr val="bg1"/>
              </a:solidFill>
              <a:latin typeface="Arial" panose="020B0604020202020204" pitchFamily="34" charset="0"/>
              <a:cs typeface="Arial" panose="020B0604020202020204" pitchFamily="34" charset="0"/>
            </a:endParaRPr>
          </a:p>
        </p:txBody>
      </p:sp>
      <p:sp>
        <p:nvSpPr>
          <p:cNvPr id="19" name="TextBox 18"/>
          <p:cNvSpPr txBox="1"/>
          <p:nvPr/>
        </p:nvSpPr>
        <p:spPr>
          <a:xfrm>
            <a:off x="382721" y="1448558"/>
            <a:ext cx="3375781" cy="1477328"/>
          </a:xfrm>
          <a:prstGeom prst="rect">
            <a:avLst/>
          </a:prstGeom>
          <a:noFill/>
          <a:ln w="19050">
            <a:noFill/>
          </a:ln>
        </p:spPr>
        <p:txBody>
          <a:bodyPr wrap="square" rtlCol="0">
            <a:spAutoFit/>
          </a:bodyPr>
          <a:lstStyle/>
          <a:p>
            <a:r>
              <a:rPr lang="en-US" sz="1800" b="1" dirty="0" smtClean="0">
                <a:solidFill>
                  <a:schemeClr val="bg1"/>
                </a:solidFill>
                <a:latin typeface="Arial" panose="020B0604020202020204" pitchFamily="34" charset="0"/>
                <a:cs typeface="Arial" panose="020B0604020202020204" pitchFamily="34" charset="0"/>
              </a:rPr>
              <a:t>Clinically stable </a:t>
            </a:r>
            <a:r>
              <a:rPr lang="en-US" sz="1800" b="1" dirty="0">
                <a:solidFill>
                  <a:schemeClr val="bg1"/>
                </a:solidFill>
                <a:latin typeface="Arial" panose="020B0604020202020204" pitchFamily="34" charset="0"/>
                <a:cs typeface="Arial" panose="020B0604020202020204" pitchFamily="34" charset="0"/>
              </a:rPr>
              <a:t>inpatients and </a:t>
            </a:r>
            <a:r>
              <a:rPr lang="en-US" sz="1800" b="1" dirty="0" smtClean="0">
                <a:solidFill>
                  <a:schemeClr val="bg1"/>
                </a:solidFill>
                <a:latin typeface="Arial" panose="020B0604020202020204" pitchFamily="34" charset="0"/>
                <a:cs typeface="Arial" panose="020B0604020202020204" pitchFamily="34" charset="0"/>
              </a:rPr>
              <a:t>outpatients randomized within 4 weeks of informed consent to 1 of 5 treatment groups</a:t>
            </a:r>
            <a:endParaRPr lang="en-US" sz="1800" b="1" dirty="0">
              <a:solidFill>
                <a:schemeClr val="bg1"/>
              </a:solidFill>
              <a:latin typeface="Arial" panose="020B0604020202020204" pitchFamily="34" charset="0"/>
              <a:cs typeface="Arial" panose="020B0604020202020204" pitchFamily="34" charset="0"/>
            </a:endParaRPr>
          </a:p>
        </p:txBody>
      </p:sp>
      <p:sp>
        <p:nvSpPr>
          <p:cNvPr id="20" name="TextBox 19"/>
          <p:cNvSpPr txBox="1"/>
          <p:nvPr/>
        </p:nvSpPr>
        <p:spPr>
          <a:xfrm>
            <a:off x="4011375" y="1448558"/>
            <a:ext cx="4860946" cy="1346522"/>
          </a:xfrm>
          <a:prstGeom prst="rect">
            <a:avLst/>
          </a:prstGeom>
          <a:noFill/>
          <a:ln w="19050">
            <a:noFill/>
          </a:ln>
        </p:spPr>
        <p:txBody>
          <a:bodyPr wrap="none" rtlCol="0">
            <a:spAutoFit/>
          </a:bodyPr>
          <a:lstStyle/>
          <a:p>
            <a:pPr>
              <a:spcBef>
                <a:spcPts val="300"/>
              </a:spcBef>
            </a:pPr>
            <a:r>
              <a:rPr lang="en-US" sz="2000" b="1" dirty="0" smtClean="0">
                <a:solidFill>
                  <a:schemeClr val="bg1"/>
                </a:solidFill>
                <a:latin typeface="Arial" panose="020B0604020202020204" pitchFamily="34" charset="0"/>
                <a:cs typeface="Arial" panose="020B0604020202020204" pitchFamily="34" charset="0"/>
              </a:rPr>
              <a:t>Titration based on SBP:</a:t>
            </a:r>
          </a:p>
          <a:p>
            <a:pPr marL="180000" indent="-180000">
              <a:spcBef>
                <a:spcPts val="300"/>
              </a:spcBef>
              <a:buFont typeface="Arial" panose="020B0604020202020204" pitchFamily="34" charset="0"/>
              <a:buChar char="•"/>
            </a:pPr>
            <a:r>
              <a:rPr lang="en-US" sz="1800" dirty="0" smtClean="0">
                <a:solidFill>
                  <a:schemeClr val="bg1"/>
                </a:solidFill>
                <a:latin typeface="Arial" panose="020B0604020202020204" pitchFamily="34" charset="0"/>
                <a:cs typeface="Arial" panose="020B0604020202020204" pitchFamily="34" charset="0"/>
              </a:rPr>
              <a:t>≥100 mmHg: double dose</a:t>
            </a:r>
          </a:p>
          <a:p>
            <a:pPr marL="180000" indent="-180000">
              <a:spcBef>
                <a:spcPts val="300"/>
              </a:spcBef>
              <a:buFont typeface="Arial" panose="020B0604020202020204" pitchFamily="34" charset="0"/>
              <a:buChar char="•"/>
            </a:pPr>
            <a:r>
              <a:rPr lang="en-US" sz="1800" dirty="0" smtClean="0">
                <a:solidFill>
                  <a:schemeClr val="bg1"/>
                </a:solidFill>
                <a:latin typeface="Arial" panose="020B0604020202020204" pitchFamily="34" charset="0"/>
                <a:cs typeface="Arial" panose="020B0604020202020204" pitchFamily="34" charset="0"/>
              </a:rPr>
              <a:t>90 to &lt;100 mmHg: maintain dose </a:t>
            </a:r>
          </a:p>
          <a:p>
            <a:pPr marL="180000" indent="-180000">
              <a:spcBef>
                <a:spcPts val="300"/>
              </a:spcBef>
              <a:buFont typeface="Arial" panose="020B0604020202020204" pitchFamily="34" charset="0"/>
              <a:buChar char="•"/>
            </a:pPr>
            <a:r>
              <a:rPr lang="en-US" sz="1800" dirty="0" smtClean="0">
                <a:solidFill>
                  <a:schemeClr val="bg1"/>
                </a:solidFill>
                <a:latin typeface="Arial" panose="020B0604020202020204" pitchFamily="34" charset="0"/>
                <a:cs typeface="Arial" panose="020B0604020202020204" pitchFamily="34" charset="0"/>
              </a:rPr>
              <a:t>&lt;90 mmHg without symptoms: half the dose</a:t>
            </a:r>
            <a:endParaRPr lang="en-US" sz="1800" strike="sngStrike" dirty="0" smtClean="0">
              <a:solidFill>
                <a:schemeClr val="bg1"/>
              </a:solidFill>
              <a:latin typeface="Arial" panose="020B0604020202020204" pitchFamily="34" charset="0"/>
              <a:cs typeface="Arial" panose="020B0604020202020204" pitchFamily="34" charset="0"/>
            </a:endParaRPr>
          </a:p>
        </p:txBody>
      </p:sp>
      <p:pic>
        <p:nvPicPr>
          <p:cNvPr id="40964"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394730" y="2832139"/>
            <a:ext cx="6397004" cy="3028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
        <p:nvSpPr>
          <p:cNvPr id="4" name="Title 3"/>
          <p:cNvSpPr>
            <a:spLocks noGrp="1"/>
          </p:cNvSpPr>
          <p:nvPr>
            <p:ph type="title"/>
          </p:nvPr>
        </p:nvSpPr>
        <p:spPr>
          <a:xfrm>
            <a:off x="411480" y="274638"/>
            <a:ext cx="8229600" cy="1143000"/>
          </a:xfrm>
        </p:spPr>
        <p:txBody>
          <a:bodyPr>
            <a:normAutofit fontScale="90000"/>
          </a:bodyPr>
          <a:lstStyle/>
          <a:p>
            <a:r>
              <a:rPr lang="en-US" dirty="0">
                <a:solidFill>
                  <a:srgbClr val="FFC000"/>
                </a:solidFill>
                <a:latin typeface="Arial" panose="020B0604020202020204" pitchFamily="34" charset="0"/>
                <a:cs typeface="Arial" panose="020B0604020202020204" pitchFamily="34" charset="0"/>
              </a:rPr>
              <a:t>Study </a:t>
            </a:r>
            <a:r>
              <a:rPr lang="en-US" dirty="0" smtClean="0">
                <a:solidFill>
                  <a:srgbClr val="FFC000"/>
                </a:solidFill>
                <a:latin typeface="Arial" panose="020B0604020202020204" pitchFamily="34" charset="0"/>
                <a:cs typeface="Arial" panose="020B0604020202020204" pitchFamily="34" charset="0"/>
              </a:rPr>
              <a:t>Design</a:t>
            </a:r>
            <a:br>
              <a:rPr lang="en-US" dirty="0" smtClean="0">
                <a:solidFill>
                  <a:srgbClr val="FFC000"/>
                </a:solidFill>
                <a:latin typeface="Arial" panose="020B0604020202020204" pitchFamily="34" charset="0"/>
                <a:cs typeface="Arial" panose="020B0604020202020204" pitchFamily="34" charset="0"/>
              </a:rPr>
            </a:br>
            <a:r>
              <a:rPr lang="en-US" sz="3100" dirty="0" smtClean="0">
                <a:solidFill>
                  <a:srgbClr val="FFC000"/>
                </a:solidFill>
                <a:latin typeface="Arial" panose="020B0604020202020204" pitchFamily="34" charset="0"/>
                <a:cs typeface="Arial" panose="020B0604020202020204" pitchFamily="34" charset="0"/>
              </a:rPr>
              <a:t>Five-arm dose-finding phase 2 study</a:t>
            </a:r>
            <a:endParaRPr lang="en-US" sz="3100" dirty="0">
              <a:solidFill>
                <a:srgbClr val="FFC000"/>
              </a:solidFill>
              <a:latin typeface="Arial" panose="020B0604020202020204" pitchFamily="34" charset="0"/>
              <a:cs typeface="Arial" panose="020B0604020202020204" pitchFamily="34" charset="0"/>
            </a:endParaRPr>
          </a:p>
        </p:txBody>
      </p:sp>
      <p:sp>
        <p:nvSpPr>
          <p:cNvPr id="21" name="TextBox 20"/>
          <p:cNvSpPr txBox="1"/>
          <p:nvPr/>
        </p:nvSpPr>
        <p:spPr>
          <a:xfrm>
            <a:off x="440442" y="6488676"/>
            <a:ext cx="5532284" cy="246221"/>
          </a:xfrm>
          <a:prstGeom prst="rect">
            <a:avLst/>
          </a:prstGeom>
          <a:noFill/>
        </p:spPr>
        <p:txBody>
          <a:bodyPr wrap="none" rtlCol="0">
            <a:spAutoFit/>
          </a:bodyPr>
          <a:lstStyle/>
          <a:p>
            <a:r>
              <a:rPr lang="en-US" sz="1000" dirty="0" smtClean="0">
                <a:solidFill>
                  <a:schemeClr val="bg1"/>
                </a:solidFill>
                <a:latin typeface="Arial" panose="020B0604020202020204" pitchFamily="34" charset="0"/>
                <a:cs typeface="Arial" panose="020B0604020202020204" pitchFamily="34" charset="0"/>
              </a:rPr>
              <a:t>FU, follow up</a:t>
            </a:r>
            <a:r>
              <a:rPr lang="en-US" sz="1000" smtClean="0">
                <a:solidFill>
                  <a:schemeClr val="bg1"/>
                </a:solidFill>
                <a:latin typeface="Arial" panose="020B0604020202020204" pitchFamily="34" charset="0"/>
                <a:cs typeface="Arial" panose="020B0604020202020204" pitchFamily="34" charset="0"/>
              </a:rPr>
              <a:t>; </a:t>
            </a:r>
            <a:r>
              <a:rPr lang="en-US" sz="1000" baseline="30000">
                <a:solidFill>
                  <a:schemeClr val="bg1"/>
                </a:solidFill>
                <a:latin typeface="Arial" panose="020B0604020202020204" pitchFamily="34" charset="0"/>
                <a:cs typeface="Arial" panose="020B0604020202020204" pitchFamily="34" charset="0"/>
              </a:rPr>
              <a:t>‡</a:t>
            </a:r>
            <a:r>
              <a:rPr lang="en-US" sz="1000">
                <a:solidFill>
                  <a:schemeClr val="bg1"/>
                </a:solidFill>
                <a:latin typeface="Arial" panose="020B0604020202020204" pitchFamily="34" charset="0"/>
                <a:cs typeface="Arial" panose="020B0604020202020204" pitchFamily="34" charset="0"/>
              </a:rPr>
              <a:t> after </a:t>
            </a:r>
            <a:r>
              <a:rPr lang="en-US" sz="1000" dirty="0">
                <a:solidFill>
                  <a:schemeClr val="bg1"/>
                </a:solidFill>
                <a:latin typeface="Arial" panose="020B0604020202020204" pitchFamily="34" charset="0"/>
                <a:cs typeface="Arial" panose="020B0604020202020204" pitchFamily="34" charset="0"/>
              </a:rPr>
              <a:t>8 </a:t>
            </a:r>
            <a:r>
              <a:rPr lang="en-US" sz="1000">
                <a:solidFill>
                  <a:schemeClr val="bg1"/>
                </a:solidFill>
                <a:latin typeface="Arial" panose="020B0604020202020204" pitchFamily="34" charset="0"/>
                <a:cs typeface="Arial" panose="020B0604020202020204" pitchFamily="34" charset="0"/>
              </a:rPr>
              <a:t>weeks </a:t>
            </a:r>
            <a:r>
              <a:rPr lang="en-US" sz="1000" smtClean="0">
                <a:solidFill>
                  <a:schemeClr val="bg1"/>
                </a:solidFill>
                <a:latin typeface="Arial" panose="020B0604020202020204" pitchFamily="34" charset="0"/>
                <a:cs typeface="Arial" panose="020B0604020202020204" pitchFamily="34" charset="0"/>
              </a:rPr>
              <a:t>(</a:t>
            </a:r>
            <a:r>
              <a:rPr lang="en-US" sz="1000" dirty="0">
                <a:solidFill>
                  <a:schemeClr val="bg1"/>
                </a:solidFill>
                <a:latin typeface="Arial" panose="020B0604020202020204" pitchFamily="34" charset="0"/>
                <a:cs typeface="Arial" panose="020B0604020202020204" pitchFamily="34" charset="0"/>
              </a:rPr>
              <a:t>visit 4), 71.8% patients were on 10 mg and </a:t>
            </a:r>
            <a:r>
              <a:rPr lang="en-US" sz="1000" dirty="0" smtClean="0">
                <a:solidFill>
                  <a:schemeClr val="bg1"/>
                </a:solidFill>
                <a:latin typeface="Arial" panose="020B0604020202020204" pitchFamily="34" charset="0"/>
                <a:cs typeface="Arial" panose="020B0604020202020204" pitchFamily="34" charset="0"/>
              </a:rPr>
              <a:t>15.4% </a:t>
            </a:r>
            <a:r>
              <a:rPr lang="en-US" sz="1000" dirty="0">
                <a:solidFill>
                  <a:schemeClr val="bg1"/>
                </a:solidFill>
                <a:latin typeface="Arial" panose="020B0604020202020204" pitchFamily="34" charset="0"/>
                <a:cs typeface="Arial" panose="020B0604020202020204" pitchFamily="34" charset="0"/>
              </a:rPr>
              <a:t>were on 5 </a:t>
            </a:r>
            <a:r>
              <a:rPr lang="en-US" sz="1000" dirty="0" smtClean="0">
                <a:solidFill>
                  <a:schemeClr val="bg1"/>
                </a:solidFill>
                <a:latin typeface="Arial" panose="020B0604020202020204" pitchFamily="34" charset="0"/>
                <a:cs typeface="Arial" panose="020B0604020202020204" pitchFamily="34" charset="0"/>
              </a:rPr>
              <a:t>mg</a:t>
            </a:r>
            <a:endParaRPr lang="en-US" sz="1000" dirty="0">
              <a:solidFill>
                <a:schemeClr val="bg1"/>
              </a:solidFill>
              <a:latin typeface="Arial" panose="020B0604020202020204" pitchFamily="34" charset="0"/>
              <a:cs typeface="Arial" panose="020B0604020202020204" pitchFamily="34" charset="0"/>
            </a:endParaRPr>
          </a:p>
        </p:txBody>
      </p:sp>
      <p:sp>
        <p:nvSpPr>
          <p:cNvPr id="3" name="Oval 2"/>
          <p:cNvSpPr/>
          <p:nvPr/>
        </p:nvSpPr>
        <p:spPr>
          <a:xfrm>
            <a:off x="2183641" y="5966515"/>
            <a:ext cx="43200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b="1" dirty="0" smtClean="0"/>
              <a:t>V1</a:t>
            </a:r>
            <a:endParaRPr lang="en-US" sz="1800" b="1" dirty="0"/>
          </a:p>
        </p:txBody>
      </p:sp>
      <p:sp>
        <p:nvSpPr>
          <p:cNvPr id="24" name="Oval 23"/>
          <p:cNvSpPr/>
          <p:nvPr/>
        </p:nvSpPr>
        <p:spPr>
          <a:xfrm>
            <a:off x="2991134" y="5966515"/>
            <a:ext cx="43200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b="1" smtClean="0"/>
              <a:t>V2</a:t>
            </a:r>
            <a:endParaRPr lang="en-US" sz="1800" b="1"/>
          </a:p>
        </p:txBody>
      </p:sp>
      <p:sp>
        <p:nvSpPr>
          <p:cNvPr id="25" name="Oval 24"/>
          <p:cNvSpPr/>
          <p:nvPr/>
        </p:nvSpPr>
        <p:spPr>
          <a:xfrm>
            <a:off x="3795375" y="5966515"/>
            <a:ext cx="43200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b="1" smtClean="0"/>
              <a:t>V3</a:t>
            </a:r>
            <a:endParaRPr lang="en-US" sz="1800" b="1"/>
          </a:p>
        </p:txBody>
      </p:sp>
      <p:sp>
        <p:nvSpPr>
          <p:cNvPr id="28" name="Oval 27"/>
          <p:cNvSpPr/>
          <p:nvPr/>
        </p:nvSpPr>
        <p:spPr>
          <a:xfrm>
            <a:off x="5717157" y="5966515"/>
            <a:ext cx="43200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b="1" smtClean="0"/>
              <a:t>V4</a:t>
            </a:r>
            <a:endParaRPr lang="en-US" sz="1800" b="1"/>
          </a:p>
        </p:txBody>
      </p:sp>
      <p:sp>
        <p:nvSpPr>
          <p:cNvPr id="29" name="Oval 28"/>
          <p:cNvSpPr/>
          <p:nvPr/>
        </p:nvSpPr>
        <p:spPr>
          <a:xfrm>
            <a:off x="7622873" y="5966515"/>
            <a:ext cx="43200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b="1" smtClean="0"/>
              <a:t>V5</a:t>
            </a:r>
            <a:endParaRPr lang="en-US" sz="1800" b="1"/>
          </a:p>
        </p:txBody>
      </p:sp>
      <p:sp>
        <p:nvSpPr>
          <p:cNvPr id="30" name="Oval 29"/>
          <p:cNvSpPr/>
          <p:nvPr/>
        </p:nvSpPr>
        <p:spPr>
          <a:xfrm>
            <a:off x="8521500" y="5966515"/>
            <a:ext cx="43200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b="1" smtClean="0"/>
              <a:t>FU</a:t>
            </a:r>
            <a:endParaRPr lang="en-US" sz="1800" b="1"/>
          </a:p>
        </p:txBody>
      </p:sp>
      <p:pic>
        <p:nvPicPr>
          <p:cNvPr id="3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9437" y="219076"/>
            <a:ext cx="131445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
        <p:nvSpPr>
          <p:cNvPr id="5" name="Rectangle 4"/>
          <p:cNvSpPr/>
          <p:nvPr/>
        </p:nvSpPr>
        <p:spPr>
          <a:xfrm>
            <a:off x="6058410" y="3216832"/>
            <a:ext cx="272832" cy="338554"/>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r>
              <a:rPr lang="en-US" sz="1600" b="1" spc="150" baseline="30000" smtClean="0">
                <a:ln w="11430"/>
                <a:solidFill>
                  <a:srgbClr val="F8F8F8"/>
                </a:solidFill>
                <a:effectLst>
                  <a:outerShdw blurRad="25400" algn="tl" rotWithShape="0">
                    <a:srgbClr val="000000">
                      <a:alpha val="43000"/>
                    </a:srgbClr>
                  </a:outerShdw>
                </a:effectLst>
                <a:latin typeface="Arial" panose="020B0604020202020204" pitchFamily="34" charset="0"/>
                <a:cs typeface="Arial" panose="020B0604020202020204" pitchFamily="34" charset="0"/>
              </a:rPr>
              <a:t>‡</a:t>
            </a:r>
            <a:endParaRPr lang="en-US" sz="1600" b="1" spc="15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2442485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285750" indent="-285750">
              <a:buClr>
                <a:srgbClr val="FFC000"/>
              </a:buClr>
              <a:buFont typeface="Arial" panose="020B0604020202020204" pitchFamily="34" charset="0"/>
              <a:buChar char="•"/>
            </a:pPr>
            <a:r>
              <a:rPr lang="en-US" sz="2400" b="1" i="1" dirty="0" smtClean="0">
                <a:solidFill>
                  <a:schemeClr val="bg1"/>
                </a:solidFill>
                <a:latin typeface="Arial" panose="020B0604020202020204" pitchFamily="34" charset="0"/>
                <a:cs typeface="Arial" panose="020B0604020202020204" pitchFamily="34" charset="0"/>
              </a:rPr>
              <a:t>Primary Endpoint: </a:t>
            </a:r>
            <a:r>
              <a:rPr lang="en-US" sz="2400" dirty="0" smtClean="0">
                <a:solidFill>
                  <a:schemeClr val="bg1"/>
                </a:solidFill>
                <a:latin typeface="Arial" panose="020B0604020202020204" pitchFamily="34" charset="0"/>
                <a:cs typeface="Arial" panose="020B0604020202020204" pitchFamily="34" charset="0"/>
              </a:rPr>
              <a:t>change </a:t>
            </a:r>
            <a:r>
              <a:rPr lang="en-US" sz="2400" dirty="0">
                <a:solidFill>
                  <a:schemeClr val="bg1"/>
                </a:solidFill>
                <a:latin typeface="Arial" panose="020B0604020202020204" pitchFamily="34" charset="0"/>
                <a:cs typeface="Arial" panose="020B0604020202020204" pitchFamily="34" charset="0"/>
              </a:rPr>
              <a:t>in log-transformed NT-</a:t>
            </a:r>
            <a:r>
              <a:rPr lang="en-US" sz="2400" dirty="0" err="1">
                <a:solidFill>
                  <a:schemeClr val="bg1"/>
                </a:solidFill>
                <a:latin typeface="Arial" panose="020B0604020202020204" pitchFamily="34" charset="0"/>
                <a:cs typeface="Arial" panose="020B0604020202020204" pitchFamily="34" charset="0"/>
              </a:rPr>
              <a:t>proBNP</a:t>
            </a:r>
            <a:r>
              <a:rPr lang="en-US" sz="2400" dirty="0">
                <a:solidFill>
                  <a:schemeClr val="bg1"/>
                </a:solidFill>
                <a:latin typeface="Arial" panose="020B0604020202020204" pitchFamily="34" charset="0"/>
                <a:cs typeface="Arial" panose="020B0604020202020204" pitchFamily="34" charset="0"/>
              </a:rPr>
              <a:t> from baseline to week </a:t>
            </a:r>
            <a:r>
              <a:rPr lang="en-US" sz="2400" dirty="0" smtClean="0">
                <a:solidFill>
                  <a:schemeClr val="bg1"/>
                </a:solidFill>
                <a:latin typeface="Arial" panose="020B0604020202020204" pitchFamily="34" charset="0"/>
                <a:cs typeface="Arial" panose="020B0604020202020204" pitchFamily="34" charset="0"/>
              </a:rPr>
              <a:t>12</a:t>
            </a:r>
          </a:p>
          <a:p>
            <a:pPr marL="0" indent="0">
              <a:buClr>
                <a:srgbClr val="FFC000"/>
              </a:buClr>
              <a:buNone/>
            </a:pPr>
            <a:endParaRPr lang="de-DE" sz="2400" dirty="0" smtClean="0">
              <a:solidFill>
                <a:schemeClr val="bg1"/>
              </a:solidFill>
              <a:latin typeface="Arial" panose="020B0604020202020204" pitchFamily="34" charset="0"/>
              <a:cs typeface="Arial" panose="020B0604020202020204" pitchFamily="34" charset="0"/>
            </a:endParaRPr>
          </a:p>
          <a:p>
            <a:pPr marL="285750" indent="-285750">
              <a:buClr>
                <a:srgbClr val="FFC000"/>
              </a:buClr>
              <a:buFont typeface="Arial" panose="020B0604020202020204" pitchFamily="34" charset="0"/>
              <a:buChar char="•"/>
            </a:pPr>
            <a:r>
              <a:rPr lang="de-DE" sz="2400" b="1" i="1" dirty="0">
                <a:solidFill>
                  <a:schemeClr val="bg1"/>
                </a:solidFill>
                <a:latin typeface="Arial" panose="020B0604020202020204" pitchFamily="34" charset="0"/>
                <a:cs typeface="Arial" panose="020B0604020202020204" pitchFamily="34" charset="0"/>
              </a:rPr>
              <a:t>P</a:t>
            </a:r>
            <a:r>
              <a:rPr lang="de-DE" sz="2400" b="1" i="1" dirty="0" smtClean="0">
                <a:solidFill>
                  <a:schemeClr val="bg1"/>
                </a:solidFill>
                <a:latin typeface="Arial" panose="020B0604020202020204" pitchFamily="34" charset="0"/>
                <a:cs typeface="Arial" panose="020B0604020202020204" pitchFamily="34" charset="0"/>
              </a:rPr>
              <a:t>rimary Analysis </a:t>
            </a:r>
            <a:r>
              <a:rPr lang="de-DE" sz="2400" dirty="0" smtClean="0">
                <a:solidFill>
                  <a:schemeClr val="bg1"/>
                </a:solidFill>
                <a:latin typeface="Arial" panose="020B0604020202020204" pitchFamily="34" charset="0"/>
                <a:cs typeface="Arial" panose="020B0604020202020204" pitchFamily="34" charset="0"/>
              </a:rPr>
              <a:t>tested </a:t>
            </a:r>
            <a:r>
              <a:rPr lang="de-DE" sz="2400" dirty="0">
                <a:solidFill>
                  <a:schemeClr val="bg1"/>
                </a:solidFill>
                <a:latin typeface="Arial" panose="020B0604020202020204" pitchFamily="34" charset="0"/>
                <a:cs typeface="Arial" panose="020B0604020202020204" pitchFamily="34" charset="0"/>
              </a:rPr>
              <a:t>for a significant difference in the primary endpoint of the pooled three highest dose arms compared with placebo. </a:t>
            </a:r>
            <a:endParaRPr lang="de-DE" sz="2400" dirty="0" smtClean="0">
              <a:solidFill>
                <a:schemeClr val="bg1"/>
              </a:solidFill>
              <a:latin typeface="Arial" panose="020B0604020202020204" pitchFamily="34" charset="0"/>
              <a:cs typeface="Arial" panose="020B0604020202020204" pitchFamily="34" charset="0"/>
            </a:endParaRPr>
          </a:p>
          <a:p>
            <a:pPr marL="541782" lvl="1" indent="-285750">
              <a:buClr>
                <a:srgbClr val="FFC000"/>
              </a:buClr>
              <a:buFont typeface="Arial" panose="020B0604020202020204" pitchFamily="34" charset="0"/>
              <a:buChar char="•"/>
            </a:pPr>
            <a:r>
              <a:rPr lang="de-DE" sz="2000" dirty="0" smtClean="0">
                <a:solidFill>
                  <a:schemeClr val="bg1"/>
                </a:solidFill>
                <a:latin typeface="Arial" panose="020B0604020202020204" pitchFamily="34" charset="0"/>
                <a:cs typeface="Arial" panose="020B0604020202020204" pitchFamily="34" charset="0"/>
              </a:rPr>
              <a:t>A </a:t>
            </a:r>
            <a:r>
              <a:rPr lang="de-DE" sz="2000" dirty="0">
                <a:solidFill>
                  <a:schemeClr val="bg1"/>
                </a:solidFill>
                <a:latin typeface="Arial" panose="020B0604020202020204" pitchFamily="34" charset="0"/>
                <a:cs typeface="Arial" panose="020B0604020202020204" pitchFamily="34" charset="0"/>
              </a:rPr>
              <a:t>one-sided </a:t>
            </a:r>
            <a:r>
              <a:rPr lang="de-DE" sz="2000" dirty="0" smtClean="0">
                <a:solidFill>
                  <a:schemeClr val="bg1"/>
                </a:solidFill>
                <a:latin typeface="Arial" panose="020B0604020202020204" pitchFamily="34" charset="0"/>
                <a:cs typeface="Arial" panose="020B0604020202020204" pitchFamily="34" charset="0"/>
              </a:rPr>
              <a:t>t-test </a:t>
            </a:r>
            <a:r>
              <a:rPr lang="de-DE" sz="2000" dirty="0">
                <a:solidFill>
                  <a:schemeClr val="bg1"/>
                </a:solidFill>
                <a:latin typeface="Arial" panose="020B0604020202020204" pitchFamily="34" charset="0"/>
                <a:cs typeface="Arial" panose="020B0604020202020204" pitchFamily="34" charset="0"/>
              </a:rPr>
              <a:t>with 5% significance-level </a:t>
            </a:r>
            <a:r>
              <a:rPr lang="de-DE" sz="2000" dirty="0" smtClean="0">
                <a:solidFill>
                  <a:schemeClr val="bg1"/>
                </a:solidFill>
                <a:latin typeface="Arial" panose="020B0604020202020204" pitchFamily="34" charset="0"/>
                <a:cs typeface="Arial" panose="020B0604020202020204" pitchFamily="34" charset="0"/>
              </a:rPr>
              <a:t>was performed.</a:t>
            </a:r>
          </a:p>
          <a:p>
            <a:pPr marL="0" indent="0">
              <a:buClr>
                <a:srgbClr val="FFC000"/>
              </a:buClr>
              <a:buNone/>
            </a:pPr>
            <a:endParaRPr lang="de-DE" sz="2400" dirty="0">
              <a:solidFill>
                <a:schemeClr val="bg1"/>
              </a:solidFill>
              <a:latin typeface="Arial" panose="020B0604020202020204" pitchFamily="34" charset="0"/>
              <a:cs typeface="Arial" panose="020B0604020202020204" pitchFamily="34" charset="0"/>
            </a:endParaRPr>
          </a:p>
          <a:p>
            <a:pPr marL="285750" indent="-285750">
              <a:buClr>
                <a:srgbClr val="FFC000"/>
              </a:buClr>
              <a:buFont typeface="Arial" panose="020B0604020202020204" pitchFamily="34" charset="0"/>
              <a:buChar char="•"/>
            </a:pPr>
            <a:r>
              <a:rPr lang="de-DE" sz="2400" b="1" i="1" dirty="0">
                <a:solidFill>
                  <a:schemeClr val="bg1"/>
                </a:solidFill>
                <a:latin typeface="Arial" panose="020B0604020202020204" pitchFamily="34" charset="0"/>
                <a:cs typeface="Arial" panose="020B0604020202020204" pitchFamily="34" charset="0"/>
              </a:rPr>
              <a:t>Secondary </a:t>
            </a:r>
            <a:r>
              <a:rPr lang="de-DE" sz="2400" b="1" i="1" dirty="0" smtClean="0">
                <a:solidFill>
                  <a:schemeClr val="bg1"/>
                </a:solidFill>
                <a:latin typeface="Arial" panose="020B0604020202020204" pitchFamily="34" charset="0"/>
                <a:cs typeface="Arial" panose="020B0604020202020204" pitchFamily="34" charset="0"/>
              </a:rPr>
              <a:t>Analyses</a:t>
            </a:r>
            <a:endParaRPr lang="de-DE" sz="2400" b="1" i="1" dirty="0">
              <a:solidFill>
                <a:schemeClr val="bg1"/>
              </a:solidFill>
              <a:latin typeface="Arial" panose="020B0604020202020204" pitchFamily="34" charset="0"/>
              <a:cs typeface="Arial" panose="020B0604020202020204" pitchFamily="34" charset="0"/>
            </a:endParaRPr>
          </a:p>
          <a:p>
            <a:pPr marL="552450" lvl="1" indent="-285750">
              <a:buClr>
                <a:srgbClr val="FFC000"/>
              </a:buClr>
            </a:pPr>
            <a:r>
              <a:rPr lang="de-DE" sz="2000" dirty="0">
                <a:solidFill>
                  <a:schemeClr val="bg1"/>
                </a:solidFill>
                <a:latin typeface="Arial" panose="020B0604020202020204" pitchFamily="34" charset="0"/>
                <a:cs typeface="Arial" panose="020B0604020202020204" pitchFamily="34" charset="0"/>
              </a:rPr>
              <a:t>Pairwise comparisons of </a:t>
            </a:r>
            <a:r>
              <a:rPr lang="de-DE" sz="2000" dirty="0" smtClean="0">
                <a:solidFill>
                  <a:schemeClr val="bg1"/>
                </a:solidFill>
                <a:latin typeface="Arial" panose="020B0604020202020204" pitchFamily="34" charset="0"/>
                <a:cs typeface="Arial" panose="020B0604020202020204" pitchFamily="34" charset="0"/>
              </a:rPr>
              <a:t>individual </a:t>
            </a:r>
            <a:r>
              <a:rPr lang="de-DE" sz="2000" dirty="0">
                <a:solidFill>
                  <a:schemeClr val="bg1"/>
                </a:solidFill>
                <a:latin typeface="Arial" panose="020B0604020202020204" pitchFamily="34" charset="0"/>
                <a:cs typeface="Arial" panose="020B0604020202020204" pitchFamily="34" charset="0"/>
              </a:rPr>
              <a:t>dose groups with placebo </a:t>
            </a:r>
            <a:r>
              <a:rPr lang="de-DE" sz="2000" dirty="0" smtClean="0">
                <a:solidFill>
                  <a:schemeClr val="bg1"/>
                </a:solidFill>
                <a:latin typeface="Arial" panose="020B0604020202020204" pitchFamily="34" charset="0"/>
                <a:cs typeface="Arial" panose="020B0604020202020204" pitchFamily="34" charset="0"/>
              </a:rPr>
              <a:t>were </a:t>
            </a:r>
            <a:r>
              <a:rPr lang="de-DE" sz="2000" dirty="0">
                <a:solidFill>
                  <a:schemeClr val="bg1"/>
                </a:solidFill>
                <a:latin typeface="Arial" panose="020B0604020202020204" pitchFamily="34" charset="0"/>
                <a:cs typeface="Arial" panose="020B0604020202020204" pitchFamily="34" charset="0"/>
              </a:rPr>
              <a:t>planned in a hierarchical manner (from highest to lowest dose group).</a:t>
            </a:r>
          </a:p>
          <a:p>
            <a:pPr marL="552450" lvl="1" indent="-285750">
              <a:buClr>
                <a:srgbClr val="FFC000"/>
              </a:buClr>
            </a:pPr>
            <a:r>
              <a:rPr lang="de-DE" sz="2000" dirty="0" err="1">
                <a:solidFill>
                  <a:schemeClr val="bg1"/>
                </a:solidFill>
                <a:latin typeface="Arial" panose="020B0604020202020204" pitchFamily="34" charset="0"/>
                <a:cs typeface="Arial" panose="020B0604020202020204" pitchFamily="34" charset="0"/>
              </a:rPr>
              <a:t>Each</a:t>
            </a:r>
            <a:r>
              <a:rPr lang="de-DE" sz="2000" dirty="0">
                <a:solidFill>
                  <a:schemeClr val="bg1"/>
                </a:solidFill>
                <a:latin typeface="Arial" panose="020B0604020202020204" pitchFamily="34" charset="0"/>
                <a:cs typeface="Arial" panose="020B0604020202020204" pitchFamily="34" charset="0"/>
              </a:rPr>
              <a:t> </a:t>
            </a:r>
            <a:r>
              <a:rPr lang="de-DE" sz="2000" dirty="0" err="1">
                <a:solidFill>
                  <a:schemeClr val="bg1"/>
                </a:solidFill>
                <a:latin typeface="Arial" panose="020B0604020202020204" pitchFamily="34" charset="0"/>
                <a:cs typeface="Arial" panose="020B0604020202020204" pitchFamily="34" charset="0"/>
              </a:rPr>
              <a:t>test</a:t>
            </a:r>
            <a:r>
              <a:rPr lang="de-DE" sz="2000" dirty="0">
                <a:solidFill>
                  <a:schemeClr val="bg1"/>
                </a:solidFill>
                <a:latin typeface="Arial" panose="020B0604020202020204" pitchFamily="34" charset="0"/>
                <a:cs typeface="Arial" panose="020B0604020202020204" pitchFamily="34" charset="0"/>
              </a:rPr>
              <a:t> </a:t>
            </a:r>
            <a:r>
              <a:rPr lang="de-DE" sz="2000" dirty="0" smtClean="0">
                <a:solidFill>
                  <a:schemeClr val="bg1"/>
                </a:solidFill>
                <a:latin typeface="Arial" panose="020B0604020202020204" pitchFamily="34" charset="0"/>
                <a:cs typeface="Arial" panose="020B0604020202020204" pitchFamily="34" charset="0"/>
              </a:rPr>
              <a:t>was </a:t>
            </a:r>
            <a:r>
              <a:rPr lang="de-DE" sz="2000" dirty="0" err="1" smtClean="0">
                <a:solidFill>
                  <a:schemeClr val="bg1"/>
                </a:solidFill>
                <a:latin typeface="Arial" panose="020B0604020202020204" pitchFamily="34" charset="0"/>
                <a:cs typeface="Arial" panose="020B0604020202020204" pitchFamily="34" charset="0"/>
              </a:rPr>
              <a:t>one-sided</a:t>
            </a:r>
            <a:r>
              <a:rPr lang="de-DE" sz="2000" dirty="0" smtClean="0">
                <a:solidFill>
                  <a:schemeClr val="bg1"/>
                </a:solidFill>
                <a:latin typeface="Arial" panose="020B0604020202020204" pitchFamily="34" charset="0"/>
                <a:cs typeface="Arial" panose="020B0604020202020204" pitchFamily="34" charset="0"/>
              </a:rPr>
              <a:t> </a:t>
            </a:r>
            <a:r>
              <a:rPr lang="de-DE" sz="2000" dirty="0" err="1">
                <a:solidFill>
                  <a:schemeClr val="bg1"/>
                </a:solidFill>
                <a:latin typeface="Arial" panose="020B0604020202020204" pitchFamily="34" charset="0"/>
                <a:cs typeface="Arial" panose="020B0604020202020204" pitchFamily="34" charset="0"/>
              </a:rPr>
              <a:t>with</a:t>
            </a:r>
            <a:r>
              <a:rPr lang="de-DE" sz="2000" dirty="0">
                <a:solidFill>
                  <a:schemeClr val="bg1"/>
                </a:solidFill>
                <a:latin typeface="Arial" panose="020B0604020202020204" pitchFamily="34" charset="0"/>
                <a:cs typeface="Arial" panose="020B0604020202020204" pitchFamily="34" charset="0"/>
              </a:rPr>
              <a:t> a </a:t>
            </a:r>
            <a:r>
              <a:rPr lang="de-DE" sz="2000" dirty="0" err="1">
                <a:solidFill>
                  <a:schemeClr val="bg1"/>
                </a:solidFill>
                <a:latin typeface="Arial" panose="020B0604020202020204" pitchFamily="34" charset="0"/>
                <a:cs typeface="Arial" panose="020B0604020202020204" pitchFamily="34" charset="0"/>
              </a:rPr>
              <a:t>significance</a:t>
            </a:r>
            <a:r>
              <a:rPr lang="de-DE" sz="2000" dirty="0">
                <a:solidFill>
                  <a:schemeClr val="bg1"/>
                </a:solidFill>
                <a:latin typeface="Arial" panose="020B0604020202020204" pitchFamily="34" charset="0"/>
                <a:cs typeface="Arial" panose="020B0604020202020204" pitchFamily="34" charset="0"/>
              </a:rPr>
              <a:t> </a:t>
            </a:r>
            <a:r>
              <a:rPr lang="de-DE" sz="2000" dirty="0" err="1">
                <a:solidFill>
                  <a:schemeClr val="bg1"/>
                </a:solidFill>
                <a:latin typeface="Arial" panose="020B0604020202020204" pitchFamily="34" charset="0"/>
                <a:cs typeface="Arial" panose="020B0604020202020204" pitchFamily="34" charset="0"/>
              </a:rPr>
              <a:t>level</a:t>
            </a:r>
            <a:r>
              <a:rPr lang="de-DE" sz="2000" dirty="0">
                <a:solidFill>
                  <a:schemeClr val="bg1"/>
                </a:solidFill>
                <a:latin typeface="Arial" panose="020B0604020202020204" pitchFamily="34" charset="0"/>
                <a:cs typeface="Arial" panose="020B0604020202020204" pitchFamily="34" charset="0"/>
              </a:rPr>
              <a:t> </a:t>
            </a:r>
            <a:r>
              <a:rPr lang="de-DE" sz="2000" dirty="0" err="1">
                <a:solidFill>
                  <a:schemeClr val="bg1"/>
                </a:solidFill>
                <a:latin typeface="Arial" panose="020B0604020202020204" pitchFamily="34" charset="0"/>
                <a:cs typeface="Arial" panose="020B0604020202020204" pitchFamily="34" charset="0"/>
              </a:rPr>
              <a:t>of</a:t>
            </a:r>
            <a:r>
              <a:rPr lang="de-DE" sz="2000" dirty="0">
                <a:solidFill>
                  <a:schemeClr val="bg1"/>
                </a:solidFill>
                <a:latin typeface="Arial" panose="020B0604020202020204" pitchFamily="34" charset="0"/>
                <a:cs typeface="Arial" panose="020B0604020202020204" pitchFamily="34" charset="0"/>
              </a:rPr>
              <a:t> 5%.</a:t>
            </a:r>
          </a:p>
          <a:p>
            <a:pPr marL="552450" lvl="1" indent="-285750">
              <a:buClr>
                <a:srgbClr val="FFC000"/>
              </a:buClr>
            </a:pPr>
            <a:r>
              <a:rPr lang="de-DE" sz="2000" dirty="0" err="1">
                <a:solidFill>
                  <a:schemeClr val="bg1"/>
                </a:solidFill>
                <a:latin typeface="Arial" panose="020B0604020202020204" pitchFamily="34" charset="0"/>
                <a:cs typeface="Arial" panose="020B0604020202020204" pitchFamily="34" charset="0"/>
              </a:rPr>
              <a:t>Formally</a:t>
            </a:r>
            <a:r>
              <a:rPr lang="de-DE" sz="2000" dirty="0">
                <a:solidFill>
                  <a:schemeClr val="bg1"/>
                </a:solidFill>
                <a:latin typeface="Arial" panose="020B0604020202020204" pitchFamily="34" charset="0"/>
                <a:cs typeface="Arial" panose="020B0604020202020204" pitchFamily="34" charset="0"/>
              </a:rPr>
              <a:t>, </a:t>
            </a:r>
            <a:r>
              <a:rPr lang="de-DE" sz="2000" dirty="0" err="1">
                <a:solidFill>
                  <a:schemeClr val="bg1"/>
                </a:solidFill>
                <a:latin typeface="Arial" panose="020B0604020202020204" pitchFamily="34" charset="0"/>
                <a:cs typeface="Arial" panose="020B0604020202020204" pitchFamily="34" charset="0"/>
              </a:rPr>
              <a:t>the</a:t>
            </a:r>
            <a:r>
              <a:rPr lang="de-DE" sz="2000" dirty="0">
                <a:solidFill>
                  <a:schemeClr val="bg1"/>
                </a:solidFill>
                <a:latin typeface="Arial" panose="020B0604020202020204" pitchFamily="34" charset="0"/>
                <a:cs typeface="Arial" panose="020B0604020202020204" pitchFamily="34" charset="0"/>
              </a:rPr>
              <a:t> </a:t>
            </a:r>
            <a:r>
              <a:rPr lang="de-DE" sz="2000" dirty="0" err="1">
                <a:solidFill>
                  <a:schemeClr val="bg1"/>
                </a:solidFill>
                <a:latin typeface="Arial" panose="020B0604020202020204" pitchFamily="34" charset="0"/>
                <a:cs typeface="Arial" panose="020B0604020202020204" pitchFamily="34" charset="0"/>
              </a:rPr>
              <a:t>tests</a:t>
            </a:r>
            <a:r>
              <a:rPr lang="de-DE" sz="2000" dirty="0">
                <a:solidFill>
                  <a:schemeClr val="bg1"/>
                </a:solidFill>
                <a:latin typeface="Arial" panose="020B0604020202020204" pitchFamily="34" charset="0"/>
                <a:cs typeface="Arial" panose="020B0604020202020204" pitchFamily="34" charset="0"/>
              </a:rPr>
              <a:t> </a:t>
            </a:r>
            <a:r>
              <a:rPr lang="de-DE" sz="2000" dirty="0" err="1">
                <a:solidFill>
                  <a:schemeClr val="bg1"/>
                </a:solidFill>
                <a:latin typeface="Arial" panose="020B0604020202020204" pitchFamily="34" charset="0"/>
                <a:cs typeface="Arial" panose="020B0604020202020204" pitchFamily="34" charset="0"/>
              </a:rPr>
              <a:t>are</a:t>
            </a:r>
            <a:r>
              <a:rPr lang="de-DE" sz="2000" dirty="0">
                <a:solidFill>
                  <a:schemeClr val="bg1"/>
                </a:solidFill>
                <a:latin typeface="Arial" panose="020B0604020202020204" pitchFamily="34" charset="0"/>
                <a:cs typeface="Arial" panose="020B0604020202020204" pitchFamily="34" charset="0"/>
              </a:rPr>
              <a:t> </a:t>
            </a:r>
            <a:r>
              <a:rPr lang="de-DE" sz="2000" dirty="0" err="1">
                <a:solidFill>
                  <a:schemeClr val="bg1"/>
                </a:solidFill>
                <a:latin typeface="Arial" panose="020B0604020202020204" pitchFamily="34" charset="0"/>
                <a:cs typeface="Arial" panose="020B0604020202020204" pitchFamily="34" charset="0"/>
              </a:rPr>
              <a:t>confirmatory</a:t>
            </a:r>
            <a:r>
              <a:rPr lang="de-DE" sz="2000" dirty="0">
                <a:solidFill>
                  <a:schemeClr val="bg1"/>
                </a:solidFill>
                <a:latin typeface="Arial" panose="020B0604020202020204" pitchFamily="34" charset="0"/>
                <a:cs typeface="Arial" panose="020B0604020202020204" pitchFamily="34" charset="0"/>
              </a:rPr>
              <a:t> </a:t>
            </a:r>
            <a:r>
              <a:rPr lang="de-DE" sz="2000" dirty="0" err="1">
                <a:solidFill>
                  <a:schemeClr val="bg1"/>
                </a:solidFill>
                <a:latin typeface="Arial" panose="020B0604020202020204" pitchFamily="34" charset="0"/>
                <a:cs typeface="Arial" panose="020B0604020202020204" pitchFamily="34" charset="0"/>
              </a:rPr>
              <a:t>only</a:t>
            </a:r>
            <a:r>
              <a:rPr lang="de-DE" sz="2000" dirty="0">
                <a:solidFill>
                  <a:schemeClr val="bg1"/>
                </a:solidFill>
                <a:latin typeface="Arial" panose="020B0604020202020204" pitchFamily="34" charset="0"/>
                <a:cs typeface="Arial" panose="020B0604020202020204" pitchFamily="34" charset="0"/>
              </a:rPr>
              <a:t> </a:t>
            </a:r>
            <a:r>
              <a:rPr lang="de-DE" sz="2000" dirty="0" err="1">
                <a:solidFill>
                  <a:schemeClr val="bg1"/>
                </a:solidFill>
                <a:latin typeface="Arial" panose="020B0604020202020204" pitchFamily="34" charset="0"/>
                <a:cs typeface="Arial" panose="020B0604020202020204" pitchFamily="34" charset="0"/>
              </a:rPr>
              <a:t>if</a:t>
            </a:r>
            <a:r>
              <a:rPr lang="de-DE" sz="2000" dirty="0">
                <a:solidFill>
                  <a:schemeClr val="bg1"/>
                </a:solidFill>
                <a:latin typeface="Arial" panose="020B0604020202020204" pitchFamily="34" charset="0"/>
                <a:cs typeface="Arial" panose="020B0604020202020204" pitchFamily="34" charset="0"/>
              </a:rPr>
              <a:t> </a:t>
            </a:r>
            <a:r>
              <a:rPr lang="de-DE" sz="2000" dirty="0" err="1">
                <a:solidFill>
                  <a:schemeClr val="bg1"/>
                </a:solidFill>
                <a:latin typeface="Arial" panose="020B0604020202020204" pitchFamily="34" charset="0"/>
                <a:cs typeface="Arial" panose="020B0604020202020204" pitchFamily="34" charset="0"/>
              </a:rPr>
              <a:t>the</a:t>
            </a:r>
            <a:r>
              <a:rPr lang="de-DE" sz="2000" dirty="0">
                <a:solidFill>
                  <a:schemeClr val="bg1"/>
                </a:solidFill>
                <a:latin typeface="Arial" panose="020B0604020202020204" pitchFamily="34" charset="0"/>
                <a:cs typeface="Arial" panose="020B0604020202020204" pitchFamily="34" charset="0"/>
              </a:rPr>
              <a:t> </a:t>
            </a:r>
            <a:r>
              <a:rPr lang="de-DE" sz="2000" dirty="0" err="1">
                <a:solidFill>
                  <a:schemeClr val="bg1"/>
                </a:solidFill>
                <a:latin typeface="Arial" panose="020B0604020202020204" pitchFamily="34" charset="0"/>
                <a:cs typeface="Arial" panose="020B0604020202020204" pitchFamily="34" charset="0"/>
              </a:rPr>
              <a:t>primary</a:t>
            </a:r>
            <a:r>
              <a:rPr lang="de-DE" sz="2000" dirty="0">
                <a:solidFill>
                  <a:schemeClr val="bg1"/>
                </a:solidFill>
                <a:latin typeface="Arial" panose="020B0604020202020204" pitchFamily="34" charset="0"/>
                <a:cs typeface="Arial" panose="020B0604020202020204" pitchFamily="34" charset="0"/>
              </a:rPr>
              <a:t> </a:t>
            </a:r>
            <a:r>
              <a:rPr lang="de-DE" sz="2000" dirty="0" err="1">
                <a:solidFill>
                  <a:schemeClr val="bg1"/>
                </a:solidFill>
                <a:latin typeface="Arial" panose="020B0604020202020204" pitchFamily="34" charset="0"/>
                <a:cs typeface="Arial" panose="020B0604020202020204" pitchFamily="34" charset="0"/>
              </a:rPr>
              <a:t>analysis</a:t>
            </a:r>
            <a:r>
              <a:rPr lang="de-DE" sz="2000" dirty="0">
                <a:solidFill>
                  <a:schemeClr val="bg1"/>
                </a:solidFill>
                <a:latin typeface="Arial" panose="020B0604020202020204" pitchFamily="34" charset="0"/>
                <a:cs typeface="Arial" panose="020B0604020202020204" pitchFamily="34" charset="0"/>
              </a:rPr>
              <a:t> </a:t>
            </a:r>
            <a:r>
              <a:rPr lang="de-DE" sz="2000" dirty="0" err="1">
                <a:solidFill>
                  <a:schemeClr val="bg1"/>
                </a:solidFill>
                <a:latin typeface="Arial" panose="020B0604020202020204" pitchFamily="34" charset="0"/>
                <a:cs typeface="Arial" panose="020B0604020202020204" pitchFamily="34" charset="0"/>
              </a:rPr>
              <a:t>is</a:t>
            </a:r>
            <a:r>
              <a:rPr lang="de-DE" sz="2000" dirty="0">
                <a:solidFill>
                  <a:schemeClr val="bg1"/>
                </a:solidFill>
                <a:latin typeface="Arial" panose="020B0604020202020204" pitchFamily="34" charset="0"/>
                <a:cs typeface="Arial" panose="020B0604020202020204" pitchFamily="34" charset="0"/>
              </a:rPr>
              <a:t> </a:t>
            </a:r>
            <a:r>
              <a:rPr lang="de-DE" sz="2000" dirty="0" err="1">
                <a:solidFill>
                  <a:schemeClr val="bg1"/>
                </a:solidFill>
                <a:latin typeface="Arial" panose="020B0604020202020204" pitchFamily="34" charset="0"/>
                <a:cs typeface="Arial" panose="020B0604020202020204" pitchFamily="34" charset="0"/>
              </a:rPr>
              <a:t>significant</a:t>
            </a:r>
            <a:r>
              <a:rPr lang="de-DE" sz="2000" dirty="0">
                <a:solidFill>
                  <a:schemeClr val="bg1"/>
                </a:solidFill>
                <a:latin typeface="Arial" panose="020B0604020202020204" pitchFamily="34" charset="0"/>
                <a:cs typeface="Arial" panose="020B0604020202020204" pitchFamily="34" charset="0"/>
              </a:rPr>
              <a:t>.</a:t>
            </a:r>
            <a:endParaRPr lang="en-US" sz="2000" dirty="0">
              <a:solidFill>
                <a:schemeClr val="bg1"/>
              </a:solidFill>
              <a:latin typeface="Arial" panose="020B0604020202020204" pitchFamily="34" charset="0"/>
              <a:cs typeface="Arial" panose="020B0604020202020204" pitchFamily="34" charset="0"/>
            </a:endParaRPr>
          </a:p>
          <a:p>
            <a:pPr marL="109728" indent="0">
              <a:buNone/>
            </a:pPr>
            <a:endParaRPr lang="en-US" dirty="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lstStyle/>
          <a:p>
            <a:r>
              <a:rPr lang="en-US" dirty="0">
                <a:solidFill>
                  <a:srgbClr val="FFC000"/>
                </a:solidFill>
                <a:latin typeface="Arial" panose="020B0604020202020204" pitchFamily="34" charset="0"/>
                <a:cs typeface="Arial" panose="020B0604020202020204" pitchFamily="34" charset="0"/>
              </a:rPr>
              <a:t>Statistical Analysis</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9437" y="219076"/>
            <a:ext cx="131445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extLst>
      <p:ext uri="{BB962C8B-B14F-4D97-AF65-F5344CB8AC3E}">
        <p14:creationId xmlns:p14="http://schemas.microsoft.com/office/powerpoint/2010/main" val="952445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9" name="Straight Connector 88"/>
          <p:cNvCxnSpPr/>
          <p:nvPr/>
        </p:nvCxnSpPr>
        <p:spPr>
          <a:xfrm>
            <a:off x="7827818" y="4226915"/>
            <a:ext cx="0" cy="198691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endCxn id="70" idx="0"/>
          </p:cNvCxnSpPr>
          <p:nvPr/>
        </p:nvCxnSpPr>
        <p:spPr>
          <a:xfrm>
            <a:off x="6102919" y="4190995"/>
            <a:ext cx="0" cy="201242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4374563" y="4125159"/>
            <a:ext cx="0" cy="165218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2528449" y="4125159"/>
            <a:ext cx="20765" cy="236229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84017" y="-93957"/>
            <a:ext cx="8229600" cy="1143000"/>
          </a:xfrm>
        </p:spPr>
        <p:txBody>
          <a:bodyPr>
            <a:normAutofit/>
          </a:bodyPr>
          <a:lstStyle/>
          <a:p>
            <a:r>
              <a:rPr lang="en-US" dirty="0" smtClean="0">
                <a:solidFill>
                  <a:srgbClr val="FFC000"/>
                </a:solidFill>
                <a:latin typeface="Arial" panose="020B0604020202020204" pitchFamily="34" charset="0"/>
                <a:cs typeface="Arial" panose="020B0604020202020204" pitchFamily="34" charset="0"/>
              </a:rPr>
              <a:t>Patient Disposition </a:t>
            </a:r>
            <a:endParaRPr lang="en-US" dirty="0"/>
          </a:p>
        </p:txBody>
      </p:sp>
      <p:sp>
        <p:nvSpPr>
          <p:cNvPr id="8" name="Flowchart: Alternate Process 7"/>
          <p:cNvSpPr/>
          <p:nvPr/>
        </p:nvSpPr>
        <p:spPr>
          <a:xfrm>
            <a:off x="1413120" y="872814"/>
            <a:ext cx="3394363" cy="612648"/>
          </a:xfrm>
          <a:prstGeom prst="flowChartAlternateProcess">
            <a:avLst/>
          </a:prstGeom>
          <a:solidFill>
            <a:schemeClr val="tx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panose="020B0604020202020204" pitchFamily="34" charset="0"/>
                <a:cs typeface="Arial" panose="020B0604020202020204" pitchFamily="34" charset="0"/>
              </a:rPr>
              <a:t>632 </a:t>
            </a:r>
            <a:r>
              <a:rPr lang="en-US" sz="2000" b="1" dirty="0">
                <a:solidFill>
                  <a:schemeClr val="tx1"/>
                </a:solidFill>
                <a:latin typeface="Arial" panose="020B0604020202020204" pitchFamily="34" charset="0"/>
                <a:cs typeface="Arial" panose="020B0604020202020204" pitchFamily="34" charset="0"/>
              </a:rPr>
              <a:t>P</a:t>
            </a:r>
            <a:r>
              <a:rPr lang="en-US" sz="2000" b="1" dirty="0" smtClean="0">
                <a:solidFill>
                  <a:schemeClr val="tx1"/>
                </a:solidFill>
                <a:latin typeface="Arial" panose="020B0604020202020204" pitchFamily="34" charset="0"/>
                <a:cs typeface="Arial" panose="020B0604020202020204" pitchFamily="34" charset="0"/>
              </a:rPr>
              <a:t>atients Screened</a:t>
            </a:r>
            <a:endParaRPr lang="en-US" sz="2000" b="1" dirty="0">
              <a:solidFill>
                <a:schemeClr val="tx1"/>
              </a:solidFill>
              <a:latin typeface="Arial" panose="020B0604020202020204" pitchFamily="34" charset="0"/>
              <a:cs typeface="Arial" panose="020B0604020202020204" pitchFamily="34" charset="0"/>
            </a:endParaRPr>
          </a:p>
        </p:txBody>
      </p:sp>
      <p:cxnSp>
        <p:nvCxnSpPr>
          <p:cNvPr id="12" name="Straight Arrow Connector 11"/>
          <p:cNvCxnSpPr/>
          <p:nvPr/>
        </p:nvCxnSpPr>
        <p:spPr>
          <a:xfrm flipH="1">
            <a:off x="3373537" y="1485462"/>
            <a:ext cx="1" cy="1174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3" name="Flowchart: Alternate Process 12"/>
          <p:cNvSpPr/>
          <p:nvPr/>
        </p:nvSpPr>
        <p:spPr>
          <a:xfrm>
            <a:off x="1413119" y="2033525"/>
            <a:ext cx="3394363" cy="612648"/>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panose="020B0604020202020204" pitchFamily="34" charset="0"/>
                <a:cs typeface="Arial" panose="020B0604020202020204" pitchFamily="34" charset="0"/>
              </a:rPr>
              <a:t>456 Randomized</a:t>
            </a:r>
            <a:endParaRPr lang="en-US" sz="2000" b="1" dirty="0">
              <a:solidFill>
                <a:schemeClr val="tx1"/>
              </a:solidFill>
              <a:latin typeface="Arial" panose="020B0604020202020204" pitchFamily="34" charset="0"/>
              <a:cs typeface="Arial" panose="020B0604020202020204" pitchFamily="34" charset="0"/>
            </a:endParaRPr>
          </a:p>
        </p:txBody>
      </p:sp>
      <p:sp>
        <p:nvSpPr>
          <p:cNvPr id="22" name="Rounded Rectangle 21"/>
          <p:cNvSpPr/>
          <p:nvPr/>
        </p:nvSpPr>
        <p:spPr>
          <a:xfrm>
            <a:off x="263193" y="3536336"/>
            <a:ext cx="1288516" cy="58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Arial" panose="020B0604020202020204" pitchFamily="34" charset="0"/>
                <a:cs typeface="Arial" panose="020B0604020202020204" pitchFamily="34" charset="0"/>
              </a:rPr>
              <a:t>PBO</a:t>
            </a:r>
          </a:p>
          <a:p>
            <a:pPr algn="ctr"/>
            <a:r>
              <a:rPr lang="en-US" sz="1600" dirty="0" smtClean="0">
                <a:latin typeface="Arial" panose="020B0604020202020204" pitchFamily="34" charset="0"/>
                <a:cs typeface="Arial" panose="020B0604020202020204" pitchFamily="34" charset="0"/>
              </a:rPr>
              <a:t>n=91</a:t>
            </a:r>
            <a:endParaRPr lang="en-US" sz="1600" dirty="0">
              <a:latin typeface="Arial" panose="020B0604020202020204" pitchFamily="34" charset="0"/>
              <a:cs typeface="Arial" panose="020B0604020202020204" pitchFamily="34" charset="0"/>
            </a:endParaRPr>
          </a:p>
        </p:txBody>
      </p:sp>
      <p:sp>
        <p:nvSpPr>
          <p:cNvPr id="23" name="Rounded Rectangle 22"/>
          <p:cNvSpPr/>
          <p:nvPr/>
        </p:nvSpPr>
        <p:spPr>
          <a:xfrm>
            <a:off x="1814945" y="3557123"/>
            <a:ext cx="1427019" cy="58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1</a:t>
            </a:r>
            <a:r>
              <a:rPr lang="en-US" sz="1600" dirty="0" smtClean="0">
                <a:latin typeface="Arial" panose="020B0604020202020204" pitchFamily="34" charset="0"/>
                <a:cs typeface="Arial" panose="020B0604020202020204" pitchFamily="34" charset="0"/>
              </a:rPr>
              <a:t>.25 mg</a:t>
            </a:r>
          </a:p>
          <a:p>
            <a:pPr algn="ctr"/>
            <a:r>
              <a:rPr lang="en-US" sz="1600" dirty="0" smtClean="0">
                <a:latin typeface="Arial" panose="020B0604020202020204" pitchFamily="34" charset="0"/>
                <a:cs typeface="Arial" panose="020B0604020202020204" pitchFamily="34" charset="0"/>
              </a:rPr>
              <a:t>n=91</a:t>
            </a:r>
            <a:endParaRPr lang="en-US" sz="1600" dirty="0">
              <a:latin typeface="Arial" panose="020B0604020202020204" pitchFamily="34" charset="0"/>
              <a:cs typeface="Arial" panose="020B0604020202020204" pitchFamily="34" charset="0"/>
            </a:endParaRPr>
          </a:p>
        </p:txBody>
      </p:sp>
      <p:sp>
        <p:nvSpPr>
          <p:cNvPr id="24" name="Rounded Rectangle 23"/>
          <p:cNvSpPr/>
          <p:nvPr/>
        </p:nvSpPr>
        <p:spPr>
          <a:xfrm>
            <a:off x="3650673" y="3560598"/>
            <a:ext cx="1420091" cy="58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Arial" panose="020B0604020202020204" pitchFamily="34" charset="0"/>
                <a:cs typeface="Arial" panose="020B0604020202020204" pitchFamily="34" charset="0"/>
              </a:rPr>
              <a:t>2.5 mg</a:t>
            </a:r>
          </a:p>
          <a:p>
            <a:pPr algn="ctr"/>
            <a:r>
              <a:rPr lang="en-US" sz="1600" dirty="0" smtClean="0">
                <a:latin typeface="Arial" panose="020B0604020202020204" pitchFamily="34" charset="0"/>
                <a:cs typeface="Arial" panose="020B0604020202020204" pitchFamily="34" charset="0"/>
              </a:rPr>
              <a:t>n=91</a:t>
            </a:r>
            <a:endParaRPr lang="en-US" sz="1600" dirty="0">
              <a:latin typeface="Arial" panose="020B0604020202020204" pitchFamily="34" charset="0"/>
              <a:cs typeface="Arial" panose="020B0604020202020204" pitchFamily="34" charset="0"/>
            </a:endParaRPr>
          </a:p>
        </p:txBody>
      </p:sp>
      <p:sp>
        <p:nvSpPr>
          <p:cNvPr id="25" name="Rounded Rectangle 24"/>
          <p:cNvSpPr/>
          <p:nvPr/>
        </p:nvSpPr>
        <p:spPr>
          <a:xfrm>
            <a:off x="5334001" y="3570978"/>
            <a:ext cx="1510146" cy="58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Arial" panose="020B0604020202020204" pitchFamily="34" charset="0"/>
                <a:cs typeface="Arial" panose="020B0604020202020204" pitchFamily="34" charset="0"/>
              </a:rPr>
              <a:t>2.5 to 5 mg</a:t>
            </a:r>
          </a:p>
          <a:p>
            <a:pPr algn="ctr"/>
            <a:r>
              <a:rPr lang="en-US" sz="1600" dirty="0" smtClean="0">
                <a:latin typeface="Arial" panose="020B0604020202020204" pitchFamily="34" charset="0"/>
                <a:cs typeface="Arial" panose="020B0604020202020204" pitchFamily="34" charset="0"/>
              </a:rPr>
              <a:t>n=9</a:t>
            </a:r>
            <a:r>
              <a:rPr lang="en-US" sz="1800" dirty="0" smtClean="0">
                <a:latin typeface="Arial" panose="020B0604020202020204" pitchFamily="34" charset="0"/>
                <a:cs typeface="Arial" panose="020B0604020202020204" pitchFamily="34" charset="0"/>
              </a:rPr>
              <a:t>1</a:t>
            </a:r>
            <a:endParaRPr lang="en-US" sz="1800" dirty="0">
              <a:latin typeface="Arial" panose="020B0604020202020204" pitchFamily="34" charset="0"/>
              <a:cs typeface="Arial" panose="020B0604020202020204" pitchFamily="34" charset="0"/>
            </a:endParaRPr>
          </a:p>
        </p:txBody>
      </p:sp>
      <p:pic>
        <p:nvPicPr>
          <p:cNvPr id="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1002" y="149801"/>
            <a:ext cx="131445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cxnSp>
        <p:nvCxnSpPr>
          <p:cNvPr id="32" name="Straight Connector 31"/>
          <p:cNvCxnSpPr/>
          <p:nvPr/>
        </p:nvCxnSpPr>
        <p:spPr>
          <a:xfrm>
            <a:off x="3373538" y="1800259"/>
            <a:ext cx="241495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3365241" y="2676488"/>
            <a:ext cx="20737" cy="31008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907451" y="3131083"/>
            <a:ext cx="692036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7135312" y="3553675"/>
            <a:ext cx="1820140" cy="58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Arial" panose="020B0604020202020204" pitchFamily="34" charset="0"/>
                <a:cs typeface="Arial" panose="020B0604020202020204" pitchFamily="34" charset="0"/>
              </a:rPr>
              <a:t>2.5 to 10 mg</a:t>
            </a:r>
          </a:p>
          <a:p>
            <a:pPr algn="ctr"/>
            <a:r>
              <a:rPr lang="en-US" sz="1600" dirty="0" smtClean="0">
                <a:latin typeface="Arial" panose="020B0604020202020204" pitchFamily="34" charset="0"/>
                <a:cs typeface="Arial" panose="020B0604020202020204" pitchFamily="34" charset="0"/>
              </a:rPr>
              <a:t>n=91</a:t>
            </a:r>
            <a:endParaRPr lang="en-US" sz="1600" dirty="0">
              <a:latin typeface="Arial" panose="020B0604020202020204" pitchFamily="34" charset="0"/>
              <a:cs typeface="Arial" panose="020B0604020202020204" pitchFamily="34" charset="0"/>
            </a:endParaRPr>
          </a:p>
        </p:txBody>
      </p:sp>
      <p:cxnSp>
        <p:nvCxnSpPr>
          <p:cNvPr id="44" name="Straight Connector 43"/>
          <p:cNvCxnSpPr/>
          <p:nvPr/>
        </p:nvCxnSpPr>
        <p:spPr>
          <a:xfrm>
            <a:off x="907451" y="3144937"/>
            <a:ext cx="0" cy="34637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549214" y="3172636"/>
            <a:ext cx="0" cy="34637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367624" y="3144937"/>
            <a:ext cx="0" cy="34637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834724" y="3131083"/>
            <a:ext cx="0" cy="34637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089074" y="3172635"/>
            <a:ext cx="0" cy="34637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269441" y="4326069"/>
            <a:ext cx="3519056" cy="39482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panose="020B0604020202020204" pitchFamily="34" charset="0"/>
                <a:cs typeface="Arial" panose="020B0604020202020204" pitchFamily="34" charset="0"/>
              </a:rPr>
              <a:t>362 Completed Treatment</a:t>
            </a:r>
            <a:endParaRPr lang="en-US" sz="2000" b="1" dirty="0">
              <a:solidFill>
                <a:schemeClr val="tx1"/>
              </a:solidFill>
              <a:latin typeface="Arial" panose="020B0604020202020204" pitchFamily="34" charset="0"/>
              <a:cs typeface="Arial" panose="020B0604020202020204" pitchFamily="34" charset="0"/>
            </a:endParaRPr>
          </a:p>
        </p:txBody>
      </p:sp>
      <p:sp>
        <p:nvSpPr>
          <p:cNvPr id="60" name="Rounded Rectangle 59"/>
          <p:cNvSpPr/>
          <p:nvPr/>
        </p:nvSpPr>
        <p:spPr>
          <a:xfrm>
            <a:off x="263188" y="4932238"/>
            <a:ext cx="1288516" cy="58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Arial" panose="020B0604020202020204" pitchFamily="34" charset="0"/>
                <a:cs typeface="Arial" panose="020B0604020202020204" pitchFamily="34" charset="0"/>
              </a:rPr>
              <a:t>PBO</a:t>
            </a:r>
          </a:p>
          <a:p>
            <a:pPr algn="ctr"/>
            <a:r>
              <a:rPr lang="en-US" sz="1600" dirty="0" smtClean="0">
                <a:latin typeface="Arial" panose="020B0604020202020204" pitchFamily="34" charset="0"/>
                <a:cs typeface="Arial" panose="020B0604020202020204" pitchFamily="34" charset="0"/>
              </a:rPr>
              <a:t>n=73</a:t>
            </a:r>
            <a:endParaRPr lang="en-US" sz="1600" dirty="0">
              <a:latin typeface="Arial" panose="020B0604020202020204" pitchFamily="34" charset="0"/>
              <a:cs typeface="Arial" panose="020B0604020202020204" pitchFamily="34" charset="0"/>
            </a:endParaRPr>
          </a:p>
        </p:txBody>
      </p:sp>
      <p:sp>
        <p:nvSpPr>
          <p:cNvPr id="61" name="Rounded Rectangle 60"/>
          <p:cNvSpPr/>
          <p:nvPr/>
        </p:nvSpPr>
        <p:spPr>
          <a:xfrm>
            <a:off x="1814940" y="4942618"/>
            <a:ext cx="1427019" cy="58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1</a:t>
            </a:r>
            <a:r>
              <a:rPr lang="en-US" sz="1600" dirty="0" smtClean="0">
                <a:latin typeface="Arial" panose="020B0604020202020204" pitchFamily="34" charset="0"/>
                <a:cs typeface="Arial" panose="020B0604020202020204" pitchFamily="34" charset="0"/>
              </a:rPr>
              <a:t>.25 mg</a:t>
            </a:r>
          </a:p>
          <a:p>
            <a:pPr algn="ctr"/>
            <a:r>
              <a:rPr lang="en-US" sz="1600" dirty="0" smtClean="0">
                <a:latin typeface="Arial" panose="020B0604020202020204" pitchFamily="34" charset="0"/>
                <a:cs typeface="Arial" panose="020B0604020202020204" pitchFamily="34" charset="0"/>
              </a:rPr>
              <a:t>n=70</a:t>
            </a:r>
          </a:p>
        </p:txBody>
      </p:sp>
      <p:sp>
        <p:nvSpPr>
          <p:cNvPr id="62" name="Rounded Rectangle 61"/>
          <p:cNvSpPr/>
          <p:nvPr/>
        </p:nvSpPr>
        <p:spPr>
          <a:xfrm>
            <a:off x="3650668" y="4932238"/>
            <a:ext cx="1420091" cy="58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Arial" panose="020B0604020202020204" pitchFamily="34" charset="0"/>
                <a:cs typeface="Arial" panose="020B0604020202020204" pitchFamily="34" charset="0"/>
              </a:rPr>
              <a:t>2.5 mg</a:t>
            </a:r>
          </a:p>
          <a:p>
            <a:pPr algn="ctr"/>
            <a:r>
              <a:rPr lang="en-US" sz="1600" dirty="0" smtClean="0">
                <a:latin typeface="Arial" panose="020B0604020202020204" pitchFamily="34" charset="0"/>
                <a:cs typeface="Arial" panose="020B0604020202020204" pitchFamily="34" charset="0"/>
              </a:rPr>
              <a:t>n=76</a:t>
            </a:r>
          </a:p>
        </p:txBody>
      </p:sp>
      <p:sp>
        <p:nvSpPr>
          <p:cNvPr id="63" name="Rounded Rectangle 62"/>
          <p:cNvSpPr/>
          <p:nvPr/>
        </p:nvSpPr>
        <p:spPr>
          <a:xfrm>
            <a:off x="5333996" y="4942618"/>
            <a:ext cx="1510146" cy="58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Arial" panose="020B0604020202020204" pitchFamily="34" charset="0"/>
                <a:cs typeface="Arial" panose="020B0604020202020204" pitchFamily="34" charset="0"/>
              </a:rPr>
              <a:t>2.5 to 5 mg</a:t>
            </a:r>
          </a:p>
          <a:p>
            <a:pPr algn="ctr"/>
            <a:r>
              <a:rPr lang="en-US" sz="1600" dirty="0" smtClean="0">
                <a:latin typeface="Arial" panose="020B0604020202020204" pitchFamily="34" charset="0"/>
                <a:cs typeface="Arial" panose="020B0604020202020204" pitchFamily="34" charset="0"/>
              </a:rPr>
              <a:t>n=69</a:t>
            </a:r>
            <a:endParaRPr lang="en-US" sz="1600" dirty="0">
              <a:latin typeface="Arial" panose="020B0604020202020204" pitchFamily="34" charset="0"/>
              <a:cs typeface="Arial" panose="020B0604020202020204" pitchFamily="34" charset="0"/>
            </a:endParaRPr>
          </a:p>
        </p:txBody>
      </p:sp>
      <p:sp>
        <p:nvSpPr>
          <p:cNvPr id="64" name="Rounded Rectangle 63"/>
          <p:cNvSpPr/>
          <p:nvPr/>
        </p:nvSpPr>
        <p:spPr>
          <a:xfrm>
            <a:off x="7135307" y="4953025"/>
            <a:ext cx="1820140" cy="58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Arial" panose="020B0604020202020204" pitchFamily="34" charset="0"/>
                <a:cs typeface="Arial" panose="020B0604020202020204" pitchFamily="34" charset="0"/>
              </a:rPr>
              <a:t>2.5 to 10 mg</a:t>
            </a:r>
          </a:p>
          <a:p>
            <a:pPr algn="ctr"/>
            <a:r>
              <a:rPr lang="en-US" sz="1600" dirty="0" smtClean="0">
                <a:latin typeface="Arial" panose="020B0604020202020204" pitchFamily="34" charset="0"/>
                <a:cs typeface="Arial" panose="020B0604020202020204" pitchFamily="34" charset="0"/>
              </a:rPr>
              <a:t>n=74</a:t>
            </a:r>
          </a:p>
        </p:txBody>
      </p:sp>
      <p:sp>
        <p:nvSpPr>
          <p:cNvPr id="67" name="Rounded Rectangle 66"/>
          <p:cNvSpPr/>
          <p:nvPr/>
        </p:nvSpPr>
        <p:spPr>
          <a:xfrm>
            <a:off x="277038" y="6193038"/>
            <a:ext cx="1288516" cy="58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Arial" panose="020B0604020202020204" pitchFamily="34" charset="0"/>
                <a:cs typeface="Arial" panose="020B0604020202020204" pitchFamily="34" charset="0"/>
              </a:rPr>
              <a:t>PBO</a:t>
            </a:r>
          </a:p>
          <a:p>
            <a:pPr algn="ctr"/>
            <a:r>
              <a:rPr lang="en-US" sz="1600" dirty="0" smtClean="0">
                <a:latin typeface="Arial" panose="020B0604020202020204" pitchFamily="34" charset="0"/>
                <a:cs typeface="Arial" panose="020B0604020202020204" pitchFamily="34" charset="0"/>
              </a:rPr>
              <a:t>n=69</a:t>
            </a:r>
            <a:endParaRPr lang="en-US" sz="1600" dirty="0">
              <a:latin typeface="Arial" panose="020B0604020202020204" pitchFamily="34" charset="0"/>
              <a:cs typeface="Arial" panose="020B0604020202020204" pitchFamily="34" charset="0"/>
            </a:endParaRPr>
          </a:p>
        </p:txBody>
      </p:sp>
      <p:sp>
        <p:nvSpPr>
          <p:cNvPr id="68" name="Rounded Rectangle 67"/>
          <p:cNvSpPr/>
          <p:nvPr/>
        </p:nvSpPr>
        <p:spPr>
          <a:xfrm>
            <a:off x="1828790" y="6203418"/>
            <a:ext cx="1427019" cy="58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1</a:t>
            </a:r>
            <a:r>
              <a:rPr lang="en-US" sz="1600" dirty="0" smtClean="0">
                <a:latin typeface="Arial" panose="020B0604020202020204" pitchFamily="34" charset="0"/>
                <a:cs typeface="Arial" panose="020B0604020202020204" pitchFamily="34" charset="0"/>
              </a:rPr>
              <a:t>.25 mg</a:t>
            </a:r>
          </a:p>
          <a:p>
            <a:pPr algn="ctr"/>
            <a:r>
              <a:rPr lang="en-US" sz="1600" dirty="0" smtClean="0">
                <a:latin typeface="Arial" panose="020B0604020202020204" pitchFamily="34" charset="0"/>
                <a:cs typeface="Arial" panose="020B0604020202020204" pitchFamily="34" charset="0"/>
              </a:rPr>
              <a:t>n=69</a:t>
            </a:r>
          </a:p>
        </p:txBody>
      </p:sp>
      <p:sp>
        <p:nvSpPr>
          <p:cNvPr id="69" name="Rounded Rectangle 68"/>
          <p:cNvSpPr/>
          <p:nvPr/>
        </p:nvSpPr>
        <p:spPr>
          <a:xfrm>
            <a:off x="3664518" y="6193038"/>
            <a:ext cx="1420091" cy="58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Arial" panose="020B0604020202020204" pitchFamily="34" charset="0"/>
                <a:cs typeface="Arial" panose="020B0604020202020204" pitchFamily="34" charset="0"/>
              </a:rPr>
              <a:t>2.5 mg</a:t>
            </a:r>
          </a:p>
          <a:p>
            <a:pPr algn="ctr"/>
            <a:r>
              <a:rPr lang="en-US" sz="1600" dirty="0" smtClean="0">
                <a:latin typeface="Arial" panose="020B0604020202020204" pitchFamily="34" charset="0"/>
                <a:cs typeface="Arial" panose="020B0604020202020204" pitchFamily="34" charset="0"/>
              </a:rPr>
              <a:t>n=73</a:t>
            </a:r>
          </a:p>
        </p:txBody>
      </p:sp>
      <p:sp>
        <p:nvSpPr>
          <p:cNvPr id="70" name="Rounded Rectangle 69"/>
          <p:cNvSpPr/>
          <p:nvPr/>
        </p:nvSpPr>
        <p:spPr>
          <a:xfrm>
            <a:off x="5347846" y="6203418"/>
            <a:ext cx="1510146" cy="58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Arial" panose="020B0604020202020204" pitchFamily="34" charset="0"/>
                <a:cs typeface="Arial" panose="020B0604020202020204" pitchFamily="34" charset="0"/>
              </a:rPr>
              <a:t>2.5 to 5 mg</a:t>
            </a:r>
          </a:p>
          <a:p>
            <a:pPr algn="ctr"/>
            <a:r>
              <a:rPr lang="en-US" sz="1600" dirty="0" smtClean="0">
                <a:latin typeface="Arial" panose="020B0604020202020204" pitchFamily="34" charset="0"/>
                <a:cs typeface="Arial" panose="020B0604020202020204" pitchFamily="34" charset="0"/>
              </a:rPr>
              <a:t>n=67</a:t>
            </a:r>
            <a:endParaRPr lang="en-US" sz="1600" dirty="0">
              <a:latin typeface="Arial" panose="020B0604020202020204" pitchFamily="34" charset="0"/>
              <a:cs typeface="Arial" panose="020B0604020202020204" pitchFamily="34" charset="0"/>
            </a:endParaRPr>
          </a:p>
        </p:txBody>
      </p:sp>
      <p:sp>
        <p:nvSpPr>
          <p:cNvPr id="71" name="Rounded Rectangle 70"/>
          <p:cNvSpPr/>
          <p:nvPr/>
        </p:nvSpPr>
        <p:spPr>
          <a:xfrm>
            <a:off x="7149157" y="6213825"/>
            <a:ext cx="1820140" cy="58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Arial" panose="020B0604020202020204" pitchFamily="34" charset="0"/>
                <a:cs typeface="Arial" panose="020B0604020202020204" pitchFamily="34" charset="0"/>
              </a:rPr>
              <a:t>2.5 to 10 mg</a:t>
            </a:r>
          </a:p>
          <a:p>
            <a:pPr algn="ctr"/>
            <a:r>
              <a:rPr lang="en-US" sz="1600" dirty="0" smtClean="0">
                <a:latin typeface="Arial" panose="020B0604020202020204" pitchFamily="34" charset="0"/>
                <a:cs typeface="Arial" panose="020B0604020202020204" pitchFamily="34" charset="0"/>
              </a:rPr>
              <a:t>n=73</a:t>
            </a:r>
          </a:p>
        </p:txBody>
      </p:sp>
      <p:sp>
        <p:nvSpPr>
          <p:cNvPr id="20" name="Rectangle 19"/>
          <p:cNvSpPr/>
          <p:nvPr/>
        </p:nvSpPr>
        <p:spPr>
          <a:xfrm>
            <a:off x="5430976" y="663414"/>
            <a:ext cx="2111301" cy="22736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b="1" dirty="0" smtClean="0">
                <a:solidFill>
                  <a:schemeClr val="tx1"/>
                </a:solidFill>
                <a:latin typeface="Arial" panose="020B0604020202020204" pitchFamily="34" charset="0"/>
                <a:cs typeface="Arial" panose="020B0604020202020204" pitchFamily="34" charset="0"/>
              </a:rPr>
              <a:t>176 Patients Excluded</a:t>
            </a:r>
          </a:p>
          <a:p>
            <a:pPr marL="285750" indent="-285750">
              <a:buFont typeface="Arial" panose="020B0604020202020204" pitchFamily="34" charset="0"/>
              <a:buChar char="•"/>
            </a:pPr>
            <a:r>
              <a:rPr lang="en-US" sz="1400" dirty="0" smtClean="0">
                <a:solidFill>
                  <a:schemeClr val="tx1"/>
                </a:solidFill>
                <a:latin typeface="Arial" panose="020B0604020202020204" pitchFamily="34" charset="0"/>
                <a:cs typeface="Arial" panose="020B0604020202020204" pitchFamily="34" charset="0"/>
              </a:rPr>
              <a:t>137 did not meet eligibility criteria</a:t>
            </a:r>
          </a:p>
          <a:p>
            <a:pPr marL="285750" indent="-285750">
              <a:buFont typeface="Arial" panose="020B0604020202020204" pitchFamily="34" charset="0"/>
              <a:buChar char="•"/>
            </a:pPr>
            <a:r>
              <a:rPr lang="en-US" sz="1400" dirty="0" smtClean="0">
                <a:solidFill>
                  <a:schemeClr val="tx1"/>
                </a:solidFill>
                <a:latin typeface="Arial" panose="020B0604020202020204" pitchFamily="34" charset="0"/>
                <a:cs typeface="Arial" panose="020B0604020202020204" pitchFamily="34" charset="0"/>
              </a:rPr>
              <a:t>33 withdrawal by patient</a:t>
            </a:r>
          </a:p>
          <a:p>
            <a:pPr marL="285750" indent="-285750">
              <a:buFont typeface="Arial" panose="020B0604020202020204" pitchFamily="34" charset="0"/>
              <a:buChar char="•"/>
            </a:pPr>
            <a:r>
              <a:rPr lang="en-US" sz="1400" dirty="0" smtClean="0">
                <a:solidFill>
                  <a:schemeClr val="tx1"/>
                </a:solidFill>
                <a:latin typeface="Arial" panose="020B0604020202020204" pitchFamily="34" charset="0"/>
                <a:cs typeface="Arial" panose="020B0604020202020204" pitchFamily="34" charset="0"/>
              </a:rPr>
              <a:t>1 AE</a:t>
            </a:r>
          </a:p>
          <a:p>
            <a:pPr marL="285750" indent="-285750">
              <a:buFont typeface="Arial" panose="020B0604020202020204" pitchFamily="34" charset="0"/>
              <a:buChar char="•"/>
            </a:pPr>
            <a:r>
              <a:rPr lang="en-US" sz="1400" dirty="0" smtClean="0">
                <a:solidFill>
                  <a:schemeClr val="tx1"/>
                </a:solidFill>
                <a:latin typeface="Arial" panose="020B0604020202020204" pitchFamily="34" charset="0"/>
                <a:cs typeface="Arial" panose="020B0604020202020204" pitchFamily="34" charset="0"/>
              </a:rPr>
              <a:t>1 Death</a:t>
            </a:r>
          </a:p>
          <a:p>
            <a:pPr marL="285750" indent="-285750">
              <a:buFont typeface="Arial" panose="020B0604020202020204" pitchFamily="34" charset="0"/>
              <a:buChar char="•"/>
            </a:pPr>
            <a:r>
              <a:rPr lang="en-US" sz="1400" dirty="0" smtClean="0">
                <a:solidFill>
                  <a:schemeClr val="tx1"/>
                </a:solidFill>
                <a:latin typeface="Arial" panose="020B0604020202020204" pitchFamily="34" charset="0"/>
                <a:cs typeface="Arial" panose="020B0604020202020204" pitchFamily="34" charset="0"/>
              </a:rPr>
              <a:t>1 Lost to F/U</a:t>
            </a:r>
          </a:p>
          <a:p>
            <a:pPr marL="285750" indent="-285750">
              <a:buFont typeface="Arial" panose="020B0604020202020204" pitchFamily="34" charset="0"/>
              <a:buChar char="•"/>
            </a:pPr>
            <a:r>
              <a:rPr lang="en-US" sz="1400" dirty="0" smtClean="0">
                <a:solidFill>
                  <a:schemeClr val="tx1"/>
                </a:solidFill>
                <a:latin typeface="Arial" panose="020B0604020202020204" pitchFamily="34" charset="0"/>
                <a:cs typeface="Arial" panose="020B0604020202020204" pitchFamily="34" charset="0"/>
              </a:rPr>
              <a:t>1 PI decision</a:t>
            </a:r>
          </a:p>
          <a:p>
            <a:pPr marL="285750" indent="-285750">
              <a:buFont typeface="Arial" panose="020B0604020202020204" pitchFamily="34" charset="0"/>
              <a:buChar char="•"/>
            </a:pPr>
            <a:r>
              <a:rPr lang="en-US" sz="1400" dirty="0" smtClean="0">
                <a:solidFill>
                  <a:schemeClr val="tx1"/>
                </a:solidFill>
                <a:latin typeface="Arial" panose="020B0604020202020204" pitchFamily="34" charset="0"/>
                <a:cs typeface="Arial" panose="020B0604020202020204" pitchFamily="34" charset="0"/>
              </a:rPr>
              <a:t>2 protocol violations</a:t>
            </a:r>
          </a:p>
          <a:p>
            <a:pPr marL="285750" indent="-285750">
              <a:buFont typeface="Arial" panose="020B0604020202020204" pitchFamily="34" charset="0"/>
              <a:buChar char="•"/>
            </a:pPr>
            <a:endParaRPr lang="en-US" sz="1400" dirty="0" smtClean="0">
              <a:solidFill>
                <a:schemeClr val="tx1"/>
              </a:solidFill>
              <a:latin typeface="Arial" panose="020B0604020202020204" pitchFamily="34" charset="0"/>
              <a:cs typeface="Arial" panose="020B0604020202020204" pitchFamily="34" charset="0"/>
            </a:endParaRPr>
          </a:p>
          <a:p>
            <a:endParaRPr lang="en-US" sz="1400" dirty="0">
              <a:solidFill>
                <a:schemeClr val="tx1"/>
              </a:solidFill>
              <a:latin typeface="Arial" panose="020B0604020202020204" pitchFamily="34" charset="0"/>
              <a:cs typeface="Arial" panose="020B0604020202020204" pitchFamily="34" charset="0"/>
            </a:endParaRPr>
          </a:p>
        </p:txBody>
      </p:sp>
      <p:sp>
        <p:nvSpPr>
          <p:cNvPr id="76" name="Rounded Rectangle 75"/>
          <p:cNvSpPr/>
          <p:nvPr/>
        </p:nvSpPr>
        <p:spPr>
          <a:xfrm>
            <a:off x="2269441" y="5708087"/>
            <a:ext cx="3519056" cy="39482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panose="020B0604020202020204" pitchFamily="34" charset="0"/>
                <a:cs typeface="Arial" panose="020B0604020202020204" pitchFamily="34" charset="0"/>
              </a:rPr>
              <a:t>351 Per-Protocol Set</a:t>
            </a:r>
            <a:endParaRPr lang="en-US" sz="2000" b="1" dirty="0">
              <a:solidFill>
                <a:schemeClr val="tx1"/>
              </a:solidFill>
              <a:latin typeface="Arial" panose="020B0604020202020204" pitchFamily="34" charset="0"/>
              <a:cs typeface="Arial" panose="020B0604020202020204" pitchFamily="34" charset="0"/>
            </a:endParaRPr>
          </a:p>
        </p:txBody>
      </p:sp>
      <p:cxnSp>
        <p:nvCxnSpPr>
          <p:cNvPr id="77" name="Straight Connector 76"/>
          <p:cNvCxnSpPr>
            <a:endCxn id="60" idx="0"/>
          </p:cNvCxnSpPr>
          <p:nvPr/>
        </p:nvCxnSpPr>
        <p:spPr>
          <a:xfrm>
            <a:off x="900497" y="4142498"/>
            <a:ext cx="6949" cy="7897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60" idx="2"/>
            <a:endCxn id="67" idx="0"/>
          </p:cNvCxnSpPr>
          <p:nvPr/>
        </p:nvCxnSpPr>
        <p:spPr>
          <a:xfrm>
            <a:off x="907446" y="5521061"/>
            <a:ext cx="13850" cy="67197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3981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14660" y="53371"/>
            <a:ext cx="8229600" cy="1143000"/>
          </a:xfrm>
        </p:spPr>
        <p:txBody>
          <a:bodyPr>
            <a:normAutofit fontScale="90000"/>
          </a:bodyPr>
          <a:lstStyle/>
          <a:p>
            <a:r>
              <a:rPr lang="en-US" dirty="0" smtClean="0">
                <a:solidFill>
                  <a:srgbClr val="FFC000"/>
                </a:solidFill>
                <a:latin typeface="Arial" panose="020B0604020202020204" pitchFamily="34" charset="0"/>
                <a:cs typeface="Arial" panose="020B0604020202020204" pitchFamily="34" charset="0"/>
              </a:rPr>
              <a:t>Global Study Participation</a:t>
            </a:r>
            <a:br>
              <a:rPr lang="en-US" dirty="0" smtClean="0">
                <a:solidFill>
                  <a:srgbClr val="FFC000"/>
                </a:solidFill>
                <a:latin typeface="Arial" panose="020B0604020202020204" pitchFamily="34" charset="0"/>
                <a:cs typeface="Arial" panose="020B0604020202020204" pitchFamily="34" charset="0"/>
              </a:rPr>
            </a:br>
            <a:endParaRPr lang="en-US" dirty="0"/>
          </a:p>
        </p:txBody>
      </p:sp>
      <p:pic>
        <p:nvPicPr>
          <p:cNvPr id="57348" name="Picture 4" descr="lctop"/>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t="2780" b="4115"/>
          <a:stretch>
            <a:fillRect/>
          </a:stretch>
        </p:blipFill>
        <p:spPr>
          <a:xfrm>
            <a:off x="-1" y="1859405"/>
            <a:ext cx="9069561" cy="4707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7358" name="AutoShape 14"/>
          <p:cNvSpPr>
            <a:spLocks noChangeArrowheads="1"/>
          </p:cNvSpPr>
          <p:nvPr/>
        </p:nvSpPr>
        <p:spPr bwMode="auto">
          <a:xfrm>
            <a:off x="0" y="3077665"/>
            <a:ext cx="1122218" cy="611258"/>
          </a:xfrm>
          <a:prstGeom prst="wedgeRectCallout">
            <a:avLst>
              <a:gd name="adj1" fmla="val 57696"/>
              <a:gd name="adj2" fmla="val -101044"/>
            </a:avLst>
          </a:prstGeom>
          <a:solidFill>
            <a:srgbClr val="EF3E4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CA" sz="1400" b="1" dirty="0" smtClean="0">
                <a:solidFill>
                  <a:schemeClr val="bg1"/>
                </a:solidFill>
                <a:latin typeface="Arial" panose="020B0604020202020204" pitchFamily="34" charset="0"/>
                <a:ea typeface="ＭＳ Ｐゴシック" charset="-128"/>
                <a:cs typeface="Arial" panose="020B0604020202020204" pitchFamily="34" charset="0"/>
              </a:rPr>
              <a:t>N. America 6%</a:t>
            </a:r>
            <a:endParaRPr lang="en-US" sz="1400" b="1" dirty="0">
              <a:solidFill>
                <a:schemeClr val="bg1"/>
              </a:solidFill>
              <a:latin typeface="Arial" panose="020B0604020202020204" pitchFamily="34" charset="0"/>
              <a:ea typeface="ＭＳ Ｐゴシック" charset="-128"/>
              <a:cs typeface="Arial" panose="020B0604020202020204" pitchFamily="34" charset="0"/>
            </a:endParaRPr>
          </a:p>
        </p:txBody>
      </p:sp>
      <p:sp>
        <p:nvSpPr>
          <p:cNvPr id="57369" name="AutoShape 25"/>
          <p:cNvSpPr>
            <a:spLocks noChangeArrowheads="1"/>
          </p:cNvSpPr>
          <p:nvPr/>
        </p:nvSpPr>
        <p:spPr bwMode="auto">
          <a:xfrm>
            <a:off x="7744691" y="3296383"/>
            <a:ext cx="1288473" cy="619502"/>
          </a:xfrm>
          <a:prstGeom prst="wedgeRectCallout">
            <a:avLst>
              <a:gd name="adj1" fmla="val -85106"/>
              <a:gd name="adj2" fmla="val 148354"/>
            </a:avLst>
          </a:prstGeom>
          <a:gradFill flip="none" rotWithShape="1">
            <a:gsLst>
              <a:gs pos="0">
                <a:srgbClr val="FF9933">
                  <a:tint val="66000"/>
                  <a:satMod val="160000"/>
                </a:srgbClr>
              </a:gs>
              <a:gs pos="50000">
                <a:srgbClr val="FF9933">
                  <a:tint val="44500"/>
                  <a:satMod val="160000"/>
                </a:srgbClr>
              </a:gs>
              <a:gs pos="100000">
                <a:srgbClr val="FF9933">
                  <a:tint val="23500"/>
                  <a:satMod val="160000"/>
                </a:srgbClr>
              </a:gs>
            </a:gsLst>
            <a:path path="circle">
              <a:fillToRect r="100000" b="100000"/>
            </a:path>
            <a:tileRect l="-100000" t="-100000"/>
          </a:gradFill>
          <a:ln w="9525">
            <a:solidFill>
              <a:schemeClr val="tx1"/>
            </a:solidFill>
            <a:miter lim="800000"/>
            <a:headEnd/>
            <a:tailEnd/>
          </a:ln>
          <a:effectLst/>
          <a:extLst/>
        </p:spPr>
        <p:txBody>
          <a:bodyPr/>
          <a:lstStyle/>
          <a:p>
            <a:pPr eaLnBrk="0" hangingPunct="0"/>
            <a:r>
              <a:rPr lang="en-CA" sz="1400" b="1" dirty="0" smtClean="0">
                <a:solidFill>
                  <a:srgbClr val="020202"/>
                </a:solidFill>
                <a:latin typeface="Arial" panose="020B0604020202020204" pitchFamily="34" charset="0"/>
                <a:ea typeface="ＭＳ Ｐゴシック" charset="-128"/>
                <a:cs typeface="Arial" panose="020B0604020202020204" pitchFamily="34" charset="0"/>
              </a:rPr>
              <a:t>Asia Pacific 18%</a:t>
            </a:r>
          </a:p>
        </p:txBody>
      </p:sp>
      <p:sp>
        <p:nvSpPr>
          <p:cNvPr id="15" name="TextBox 14"/>
          <p:cNvSpPr txBox="1"/>
          <p:nvPr/>
        </p:nvSpPr>
        <p:spPr>
          <a:xfrm>
            <a:off x="197478" y="921624"/>
            <a:ext cx="6743649" cy="646331"/>
          </a:xfrm>
          <a:prstGeom prst="rect">
            <a:avLst/>
          </a:prstGeom>
          <a:solidFill>
            <a:schemeClr val="tx2">
              <a:lumMod val="20000"/>
              <a:lumOff val="80000"/>
            </a:schemeClr>
          </a:solidFill>
          <a:ln>
            <a:solidFill>
              <a:schemeClr val="tx1"/>
            </a:solidFill>
          </a:ln>
          <a:effectLst>
            <a:innerShdw blurRad="63500" dist="50800" dir="18900000">
              <a:prstClr val="black">
                <a:alpha val="50000"/>
              </a:prstClr>
            </a:innerShdw>
          </a:effectLst>
          <a:scene3d>
            <a:camera prst="orthographicFront"/>
            <a:lightRig rig="threePt" dir="t"/>
          </a:scene3d>
          <a:sp3d>
            <a:bevelT w="165100" prst="coolSlant"/>
          </a:sp3d>
        </p:spPr>
        <p:txBody>
          <a:bodyPr wrap="square" rtlCol="0">
            <a:spAutoFit/>
          </a:bodyPr>
          <a:lstStyle/>
          <a:p>
            <a:r>
              <a:rPr lang="en-US" sz="1800" dirty="0">
                <a:latin typeface="Arial" panose="020B0604020202020204" pitchFamily="34" charset="0"/>
                <a:cs typeface="Arial" panose="020B0604020202020204" pitchFamily="34" charset="0"/>
              </a:rPr>
              <a:t>P</a:t>
            </a:r>
            <a:r>
              <a:rPr lang="en-US" sz="1800" dirty="0" smtClean="0">
                <a:latin typeface="Arial" panose="020B0604020202020204" pitchFamily="34" charset="0"/>
                <a:cs typeface="Arial" panose="020B0604020202020204" pitchFamily="34" charset="0"/>
              </a:rPr>
              <a:t>atients screened and randomized at 160 study centers across 24 countries</a:t>
            </a:r>
          </a:p>
        </p:txBody>
      </p:sp>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9437" y="219076"/>
            <a:ext cx="131445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
        <p:nvSpPr>
          <p:cNvPr id="24" name="AutoShape 14"/>
          <p:cNvSpPr>
            <a:spLocks noChangeArrowheads="1"/>
          </p:cNvSpPr>
          <p:nvPr/>
        </p:nvSpPr>
        <p:spPr bwMode="auto">
          <a:xfrm>
            <a:off x="2814229" y="3296383"/>
            <a:ext cx="1510145" cy="1017331"/>
          </a:xfrm>
          <a:prstGeom prst="wedgeRectCallout">
            <a:avLst>
              <a:gd name="adj1" fmla="val 78170"/>
              <a:gd name="adj2" fmla="val -66600"/>
            </a:avLst>
          </a:prstGeom>
          <a:solidFill>
            <a:srgbClr val="9933FF"/>
          </a:solidFill>
          <a:ln w="9525">
            <a:solidFill>
              <a:schemeClr val="tx1"/>
            </a:solidFill>
            <a:miter lim="800000"/>
            <a:headEnd/>
            <a:tailEnd/>
          </a:ln>
          <a:effectLst/>
          <a:extLst/>
        </p:spPr>
        <p:txBody>
          <a:bodyPr/>
          <a:lstStyle/>
          <a:p>
            <a:pPr eaLnBrk="0" hangingPunct="0"/>
            <a:r>
              <a:rPr lang="en-CA" sz="1400" b="1" dirty="0" smtClean="0">
                <a:solidFill>
                  <a:schemeClr val="bg1"/>
                </a:solidFill>
                <a:latin typeface="Arial" panose="020B0604020202020204" pitchFamily="34" charset="0"/>
                <a:ea typeface="ＭＳ Ｐゴシック" charset="-128"/>
                <a:cs typeface="Arial" panose="020B0604020202020204" pitchFamily="34" charset="0"/>
              </a:rPr>
              <a:t>Europe</a:t>
            </a:r>
          </a:p>
          <a:p>
            <a:pPr eaLnBrk="0" hangingPunct="0"/>
            <a:r>
              <a:rPr lang="en-CA" sz="1400" b="1" dirty="0" smtClean="0">
                <a:solidFill>
                  <a:schemeClr val="bg1"/>
                </a:solidFill>
                <a:latin typeface="Arial" panose="020B0604020202020204" pitchFamily="34" charset="0"/>
                <a:ea typeface="ＭＳ Ｐゴシック" charset="-128"/>
                <a:cs typeface="Arial" panose="020B0604020202020204" pitchFamily="34" charset="0"/>
              </a:rPr>
              <a:t>W. Europe 51% </a:t>
            </a:r>
          </a:p>
          <a:p>
            <a:pPr eaLnBrk="0" hangingPunct="0"/>
            <a:r>
              <a:rPr lang="en-CA" sz="1400" b="1" dirty="0" smtClean="0">
                <a:solidFill>
                  <a:schemeClr val="bg1"/>
                </a:solidFill>
                <a:latin typeface="Arial" panose="020B0604020202020204" pitchFamily="34" charset="0"/>
                <a:ea typeface="ＭＳ Ｐゴシック" charset="-128"/>
                <a:cs typeface="Arial" panose="020B0604020202020204" pitchFamily="34" charset="0"/>
              </a:rPr>
              <a:t>E. Europe 25%</a:t>
            </a:r>
            <a:endParaRPr lang="en-US" sz="1400" b="1" dirty="0">
              <a:solidFill>
                <a:schemeClr val="bg1"/>
              </a:solidFill>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26145928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2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AYER NEU">
    <a:dk1>
      <a:srgbClr val="676767"/>
    </a:dk1>
    <a:lt1>
      <a:srgbClr val="FFFFFF"/>
    </a:lt1>
    <a:dk2>
      <a:srgbClr val="000000"/>
    </a:dk2>
    <a:lt2>
      <a:srgbClr val="BFBFBF"/>
    </a:lt2>
    <a:accent1>
      <a:srgbClr val="0090C5"/>
    </a:accent1>
    <a:accent2>
      <a:srgbClr val="6BC200"/>
    </a:accent2>
    <a:accent3>
      <a:srgbClr val="00BABA"/>
    </a:accent3>
    <a:accent4>
      <a:srgbClr val="818181"/>
    </a:accent4>
    <a:accent5>
      <a:srgbClr val="C32A1F"/>
    </a:accent5>
    <a:accent6>
      <a:srgbClr val="005598"/>
    </a:accent6>
    <a:hlink>
      <a:srgbClr val="0090C5"/>
    </a:hlink>
    <a:folHlink>
      <a:srgbClr val="6BC200"/>
    </a:folHlink>
  </a:clrScheme>
  <a:fontScheme name="Baye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BAYER NEU">
    <a:dk1>
      <a:srgbClr val="676767"/>
    </a:dk1>
    <a:lt1>
      <a:srgbClr val="FFFFFF"/>
    </a:lt1>
    <a:dk2>
      <a:srgbClr val="000000"/>
    </a:dk2>
    <a:lt2>
      <a:srgbClr val="BFBFBF"/>
    </a:lt2>
    <a:accent1>
      <a:srgbClr val="0090C5"/>
    </a:accent1>
    <a:accent2>
      <a:srgbClr val="6BC200"/>
    </a:accent2>
    <a:accent3>
      <a:srgbClr val="00BABA"/>
    </a:accent3>
    <a:accent4>
      <a:srgbClr val="818181"/>
    </a:accent4>
    <a:accent5>
      <a:srgbClr val="C32A1F"/>
    </a:accent5>
    <a:accent6>
      <a:srgbClr val="005598"/>
    </a:accent6>
    <a:hlink>
      <a:srgbClr val="0090C5"/>
    </a:hlink>
    <a:folHlink>
      <a:srgbClr val="6BC200"/>
    </a:folHlink>
  </a:clrScheme>
  <a:fontScheme name="Baye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Pages>38</Pages>
  <Words>2804</Words>
  <Application>Microsoft Office PowerPoint</Application>
  <PresentationFormat>On-screen Show (4:3)</PresentationFormat>
  <Paragraphs>517</Paragraphs>
  <Slides>17</Slides>
  <Notes>15</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Concourse</vt:lpstr>
      <vt:lpstr>2_Concourse</vt:lpstr>
      <vt:lpstr>The Soluble Guanylate Cyclase Stimulator Vericiguat in Worsening Chronic Heart Failure with Reduced Ejection Fraction: The SOCRATES-REDUCED Dose Finding Phase II  Study</vt:lpstr>
      <vt:lpstr>Study Organization</vt:lpstr>
      <vt:lpstr>Study Background</vt:lpstr>
      <vt:lpstr>Study Objectives</vt:lpstr>
      <vt:lpstr>Select Eligibility Criteria</vt:lpstr>
      <vt:lpstr>Study Design Five-arm dose-finding phase 2 study</vt:lpstr>
      <vt:lpstr>Statistical Analysis</vt:lpstr>
      <vt:lpstr>Patient Disposition </vt:lpstr>
      <vt:lpstr>Global Study Participation </vt:lpstr>
      <vt:lpstr>Baseline Characteristics</vt:lpstr>
      <vt:lpstr>Primary Endpoint</vt:lpstr>
      <vt:lpstr>No Clinical Adverse Effects on Blood Pressure, Heart Rate,  Renal Function or Troponin</vt:lpstr>
      <vt:lpstr>Echocardiography: LVEF</vt:lpstr>
      <vt:lpstr>Exploratory clinical events</vt:lpstr>
      <vt:lpstr>Adverse Events </vt:lpstr>
      <vt:lpstr>Conclusions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CHF presentation for CPS</dc:title>
  <dc:creator>Diane Dell'Armo</dc:creator>
  <cp:lastModifiedBy>Kelly Lewis</cp:lastModifiedBy>
  <cp:revision>273</cp:revision>
  <cp:lastPrinted>2015-10-12T13:40:42Z</cp:lastPrinted>
  <dcterms:created xsi:type="dcterms:W3CDTF">1996-04-19T21:46:06Z</dcterms:created>
  <dcterms:modified xsi:type="dcterms:W3CDTF">2015-11-08T13:30:17Z</dcterms:modified>
</cp:coreProperties>
</file>